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2"/>
  </p:notesMasterIdLst>
  <p:sldIdLst>
    <p:sldId id="256" r:id="rId2"/>
    <p:sldId id="327" r:id="rId3"/>
    <p:sldId id="298" r:id="rId4"/>
    <p:sldId id="331" r:id="rId5"/>
    <p:sldId id="337" r:id="rId6"/>
    <p:sldId id="258" r:id="rId7"/>
    <p:sldId id="332" r:id="rId8"/>
    <p:sldId id="291" r:id="rId9"/>
    <p:sldId id="345" r:id="rId10"/>
    <p:sldId id="259" r:id="rId11"/>
    <p:sldId id="261" r:id="rId12"/>
    <p:sldId id="279" r:id="rId13"/>
    <p:sldId id="320" r:id="rId14"/>
    <p:sldId id="321" r:id="rId15"/>
    <p:sldId id="329" r:id="rId16"/>
    <p:sldId id="348" r:id="rId17"/>
    <p:sldId id="262" r:id="rId18"/>
    <p:sldId id="272" r:id="rId19"/>
    <p:sldId id="266" r:id="rId20"/>
    <p:sldId id="301" r:id="rId21"/>
    <p:sldId id="297" r:id="rId22"/>
    <p:sldId id="273" r:id="rId23"/>
    <p:sldId id="343" r:id="rId24"/>
    <p:sldId id="344" r:id="rId25"/>
    <p:sldId id="296" r:id="rId26"/>
    <p:sldId id="346" r:id="rId27"/>
    <p:sldId id="278" r:id="rId28"/>
    <p:sldId id="324" r:id="rId29"/>
    <p:sldId id="325" r:id="rId30"/>
    <p:sldId id="322" r:id="rId31"/>
    <p:sldId id="274" r:id="rId32"/>
    <p:sldId id="264" r:id="rId33"/>
    <p:sldId id="334" r:id="rId34"/>
    <p:sldId id="267" r:id="rId35"/>
    <p:sldId id="347" r:id="rId36"/>
    <p:sldId id="275" r:id="rId37"/>
    <p:sldId id="300" r:id="rId38"/>
    <p:sldId id="282" r:id="rId39"/>
    <p:sldId id="271" r:id="rId40"/>
    <p:sldId id="338" r:id="rId41"/>
    <p:sldId id="339" r:id="rId42"/>
    <p:sldId id="304" r:id="rId43"/>
    <p:sldId id="313" r:id="rId44"/>
    <p:sldId id="286" r:id="rId45"/>
    <p:sldId id="316" r:id="rId46"/>
    <p:sldId id="354" r:id="rId47"/>
    <p:sldId id="342" r:id="rId48"/>
    <p:sldId id="350" r:id="rId49"/>
    <p:sldId id="353" r:id="rId50"/>
    <p:sldId id="352" r:id="rId51"/>
    <p:sldId id="351" r:id="rId52"/>
    <p:sldId id="349" r:id="rId53"/>
    <p:sldId id="340" r:id="rId54"/>
    <p:sldId id="315" r:id="rId55"/>
    <p:sldId id="341" r:id="rId56"/>
    <p:sldId id="317" r:id="rId57"/>
    <p:sldId id="311" r:id="rId58"/>
    <p:sldId id="312" r:id="rId59"/>
    <p:sldId id="290" r:id="rId60"/>
    <p:sldId id="268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min0425@gmail.com" initials="r" lastIdx="1" clrIdx="0">
    <p:extLst>
      <p:ext uri="{19B8F6BF-5375-455C-9EA6-DF929625EA0E}">
        <p15:presenceInfo xmlns:p15="http://schemas.microsoft.com/office/powerpoint/2012/main" userId="7ea0d6a9967aaf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0" autoAdjust="0"/>
    <p:restoredTop sz="64800" autoAdjust="0"/>
  </p:normalViewPr>
  <p:slideViewPr>
    <p:cSldViewPr snapToGrid="0">
      <p:cViewPr varScale="1">
        <p:scale>
          <a:sx n="48" d="100"/>
          <a:sy n="48" d="100"/>
        </p:scale>
        <p:origin x="67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A157C-0630-44AF-BB08-3E8278DB72F8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DC36-C38C-4599-91F8-3B4244E093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18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3e1f2c2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3e1f2c2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b="1" dirty="0">
                <a:solidFill>
                  <a:schemeClr val="dk1"/>
                </a:solidFill>
                <a:highlight>
                  <a:schemeClr val="lt1"/>
                </a:highlight>
              </a:rPr>
              <a:t>大家都看過我了吧</a:t>
            </a:r>
            <a:endParaRPr b="1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205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/>
              <a:t>在這裡我會節錄</a:t>
            </a:r>
            <a:r>
              <a:rPr lang="en-US" altLang="zh-TW" dirty="0"/>
              <a:t>…</a:t>
            </a:r>
            <a:r>
              <a:rPr lang="zh-TW" altLang="en-US" dirty="0"/>
              <a:t>：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en-US" altLang="zh-TW" dirty="0"/>
              <a:t>[</a:t>
            </a:r>
            <a:r>
              <a:rPr lang="zh-TW" altLang="en-US" dirty="0"/>
              <a:t>親身經歷</a:t>
            </a:r>
            <a:r>
              <a:rPr lang="en-US" altLang="zh-TW" dirty="0"/>
              <a:t>]</a:t>
            </a:r>
            <a:r>
              <a:rPr lang="zh-TW" altLang="en-US" dirty="0"/>
              <a:t>：過去一年在實驗室 </a:t>
            </a:r>
            <a:r>
              <a:rPr lang="en-US" altLang="zh-TW" dirty="0"/>
              <a:t>&amp;&amp;</a:t>
            </a:r>
            <a:r>
              <a:rPr lang="zh-TW" altLang="en-US" dirty="0"/>
              <a:t> 比賽 幹的事情</a:t>
            </a:r>
            <a:endParaRPr lang="en-US" altLang="zh-TW" dirty="0"/>
          </a:p>
          <a:p>
            <a:pPr algn="l"/>
            <a:r>
              <a:rPr lang="en-US" altLang="zh-TW" dirty="0"/>
              <a:t>[</a:t>
            </a:r>
            <a:r>
              <a:rPr lang="zh-TW" altLang="en-US" dirty="0"/>
              <a:t>左邊的圖介紹</a:t>
            </a:r>
            <a:r>
              <a:rPr lang="en-US" altLang="zh-TW" dirty="0"/>
              <a:t>]</a:t>
            </a:r>
            <a:r>
              <a:rPr lang="zh-TW" altLang="en-US" dirty="0"/>
              <a:t>：丟資料進去，之後再想辦法 </a:t>
            </a:r>
            <a:r>
              <a:rPr lang="en-US" altLang="zh-TW" dirty="0"/>
              <a:t>-&gt; </a:t>
            </a:r>
            <a:r>
              <a:rPr lang="zh-TW" altLang="en-US" dirty="0"/>
              <a:t>硬</a:t>
            </a:r>
            <a:r>
              <a:rPr lang="en-US" altLang="zh-TW" dirty="0"/>
              <a:t>train</a:t>
            </a:r>
            <a:r>
              <a:rPr lang="zh-TW" altLang="en-US" dirty="0"/>
              <a:t>一發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579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電腦記憶體容量不足</a:t>
            </a:r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45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[</a:t>
            </a:r>
            <a:r>
              <a:rPr lang="zh-TW" altLang="en-US" dirty="0"/>
              <a:t>電腦記憶體容量不足</a:t>
            </a:r>
            <a:r>
              <a:rPr lang="en-US" altLang="zh-TW" dirty="0"/>
              <a:t>]</a:t>
            </a:r>
          </a:p>
          <a:p>
            <a:endParaRPr lang="en-US" altLang="zh-TW" dirty="0"/>
          </a:p>
          <a:p>
            <a:r>
              <a:rPr lang="zh-TW" altLang="en-US" dirty="0"/>
              <a:t>大型模型需要比較大的</a:t>
            </a:r>
            <a:r>
              <a:rPr lang="en-US" altLang="zh-TW" dirty="0"/>
              <a:t>bandwidth</a:t>
            </a:r>
            <a:r>
              <a:rPr lang="zh-TW" altLang="en-US" dirty="0"/>
              <a:t>，小人物得我們沒辦法</a:t>
            </a:r>
            <a:r>
              <a:rPr lang="en-US" altLang="zh-TW" dirty="0"/>
              <a:t>train</a:t>
            </a:r>
            <a:br>
              <a:rPr lang="en-US" altLang="zh-TW" dirty="0"/>
            </a:br>
            <a:r>
              <a:rPr lang="zh-TW" altLang="en-US" dirty="0"/>
              <a:t>之前比賽的經歷就是光連一個</a:t>
            </a:r>
            <a:r>
              <a:rPr lang="en-US" altLang="zh-TW" dirty="0"/>
              <a:t>BERT</a:t>
            </a:r>
            <a:r>
              <a:rPr lang="zh-TW" altLang="en-US" dirty="0"/>
              <a:t>電腦就跑不動，連比都沒法比。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50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159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以資工系的觀點來解釋如何衡量一個</a:t>
            </a:r>
            <a:r>
              <a:rPr lang="en-US" altLang="zh-TW" dirty="0"/>
              <a:t>program</a:t>
            </a:r>
            <a:r>
              <a:rPr lang="zh-TW" altLang="en-US" dirty="0"/>
              <a:t>要跑的空間大小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公式上，</a:t>
            </a:r>
            <a:r>
              <a:rPr lang="en-US" altLang="zh-TW" dirty="0"/>
              <a:t>S(P) = c + </a:t>
            </a:r>
            <a:r>
              <a:rPr lang="en-US" altLang="zh-TW" dirty="0" err="1"/>
              <a:t>Sp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en-US" altLang="zh-TW" dirty="0"/>
              <a:t>S(P) ?</a:t>
            </a:r>
          </a:p>
          <a:p>
            <a:pPr marL="171450" indent="-171450">
              <a:buFontTx/>
              <a:buChar char="-"/>
            </a:pPr>
            <a:r>
              <a:rPr lang="en-US" altLang="zh-TW" dirty="0"/>
              <a:t>C ?</a:t>
            </a:r>
          </a:p>
          <a:p>
            <a:pPr marL="171450" indent="-171450">
              <a:buFontTx/>
              <a:buChar char="-"/>
            </a:pPr>
            <a:r>
              <a:rPr lang="en-US" altLang="zh-TW" dirty="0" err="1"/>
              <a:t>Sp</a:t>
            </a:r>
            <a:r>
              <a:rPr lang="en-US" altLang="zh-TW" dirty="0"/>
              <a:t> ?</a:t>
            </a:r>
          </a:p>
          <a:p>
            <a:endParaRPr lang="en-US" altLang="zh-TW" dirty="0"/>
          </a:p>
          <a:p>
            <a:r>
              <a:rPr lang="zh-TW" altLang="en-US" dirty="0"/>
              <a:t>以電腦架構的觀點分析為甚麼會電腦系統 </a:t>
            </a:r>
            <a:r>
              <a:rPr lang="en-US" altLang="zh-TW" dirty="0"/>
              <a:t>out of memory</a:t>
            </a:r>
          </a:p>
          <a:p>
            <a:pPr marL="171450" indent="-171450">
              <a:buFontTx/>
              <a:buChar char="-"/>
            </a:pPr>
            <a:r>
              <a:rPr lang="en-US" altLang="zh-TW" dirty="0"/>
              <a:t>GPU memory </a:t>
            </a:r>
            <a:r>
              <a:rPr lang="zh-TW" altLang="en-US" dirty="0"/>
              <a:t>大小很重要 </a:t>
            </a:r>
            <a:r>
              <a:rPr lang="en-US" altLang="zh-TW" dirty="0"/>
              <a:t>(</a:t>
            </a:r>
            <a:r>
              <a:rPr lang="zh-TW" altLang="en-US" dirty="0"/>
              <a:t>因為數學運算都會被指派到</a:t>
            </a:r>
            <a:r>
              <a:rPr lang="en-US" altLang="zh-TW" dirty="0"/>
              <a:t>GPU)</a:t>
            </a:r>
          </a:p>
          <a:p>
            <a:pPr marL="171450" indent="-171450">
              <a:buFontTx/>
              <a:buChar char="-"/>
            </a:pPr>
            <a:r>
              <a:rPr lang="en-US" altLang="zh-TW" dirty="0"/>
              <a:t>RAM</a:t>
            </a:r>
            <a:r>
              <a:rPr lang="zh-TW" altLang="en-US" dirty="0"/>
              <a:t> 大小很重要 </a:t>
            </a:r>
            <a:r>
              <a:rPr lang="en-US" altLang="zh-TW" dirty="0"/>
              <a:t>(</a:t>
            </a:r>
            <a:r>
              <a:rPr lang="zh-TW" altLang="en-US" dirty="0"/>
              <a:t>因為資料每個資料會被分割成小部分，稱作</a:t>
            </a:r>
            <a:r>
              <a:rPr lang="en-US" altLang="zh-TW" dirty="0"/>
              <a:t>batch</a:t>
            </a:r>
            <a:r>
              <a:rPr lang="zh-TW" altLang="en-US" dirty="0"/>
              <a:t>會被放在</a:t>
            </a:r>
            <a:r>
              <a:rPr lang="en-US" altLang="zh-TW" dirty="0"/>
              <a:t>RAM</a:t>
            </a:r>
            <a:r>
              <a:rPr lang="zh-TW" altLang="en-US" dirty="0"/>
              <a:t>裡面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224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TW" dirty="0"/>
              <a:t>[</a:t>
            </a:r>
            <a:r>
              <a:rPr lang="zh-TW" altLang="en-US" dirty="0"/>
              <a:t>分析機器學習環境</a:t>
            </a:r>
            <a:r>
              <a:rPr lang="en-US" altLang="zh-TW" dirty="0"/>
              <a:t>]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Python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環境</a:t>
            </a:r>
            <a:endParaRPr lang="en-US" altLang="zh-TW" dirty="0"/>
          </a:p>
          <a:p>
            <a:pPr marL="0" indent="0">
              <a:buFontTx/>
              <a:buNone/>
            </a:pP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en-US" altLang="zh-TW" dirty="0"/>
              <a:t>Python </a:t>
            </a:r>
            <a:r>
              <a:rPr lang="zh-TW" altLang="en-US" dirty="0"/>
              <a:t>語言：膠水語言 </a:t>
            </a:r>
            <a:r>
              <a:rPr lang="en-US" altLang="zh-TW" dirty="0"/>
              <a:t>(glue Language)</a:t>
            </a:r>
          </a:p>
          <a:p>
            <a:pPr marL="457200" lvl="1" indent="0">
              <a:buFontTx/>
              <a:buNone/>
            </a:pPr>
            <a:r>
              <a:rPr lang="en-US" altLang="zh-TW" dirty="0"/>
              <a:t>- </a:t>
            </a:r>
            <a:r>
              <a:rPr lang="zh-TW" altLang="en-US" dirty="0"/>
              <a:t>叛逆的選擇：</a:t>
            </a:r>
            <a:r>
              <a:rPr lang="en-US" altLang="zh-TW" dirty="0"/>
              <a:t>C++, Tensorflow.js</a:t>
            </a:r>
          </a:p>
          <a:p>
            <a:pPr marL="171450" indent="-171450">
              <a:buFontTx/>
              <a:buChar char="-"/>
            </a:pPr>
            <a:r>
              <a:rPr lang="zh-TW" altLang="en-US" dirty="0"/>
              <a:t>優點：</a:t>
            </a:r>
            <a:r>
              <a:rPr lang="en-US" altLang="zh-TW" dirty="0"/>
              <a:t>package</a:t>
            </a:r>
            <a:r>
              <a:rPr lang="zh-TW" altLang="en-US" dirty="0"/>
              <a:t>多</a:t>
            </a:r>
            <a:r>
              <a:rPr lang="en-US" altLang="zh-TW" dirty="0"/>
              <a:t>, </a:t>
            </a:r>
            <a:r>
              <a:rPr lang="zh-TW" altLang="en-US" dirty="0"/>
              <a:t>簡單容易懂</a:t>
            </a:r>
            <a:r>
              <a:rPr lang="en-US" altLang="zh-TW" dirty="0"/>
              <a:t>(vs </a:t>
            </a:r>
            <a:r>
              <a:rPr lang="en-US" altLang="zh-TW" dirty="0" err="1"/>
              <a:t>c++</a:t>
            </a:r>
            <a:r>
              <a:rPr lang="en-US" altLang="zh-TW" dirty="0"/>
              <a:t>)</a:t>
            </a:r>
          </a:p>
          <a:p>
            <a:pPr marL="171450" indent="-171450">
              <a:buFontTx/>
              <a:buChar char="-"/>
            </a:pPr>
            <a:r>
              <a:rPr lang="zh-TW" altLang="en-US" dirty="0"/>
              <a:t>缺點：版本更新快</a:t>
            </a:r>
            <a:r>
              <a:rPr lang="en-US" altLang="zh-TW" dirty="0"/>
              <a:t>, package</a:t>
            </a:r>
            <a:r>
              <a:rPr lang="zh-TW" altLang="en-US" dirty="0"/>
              <a:t>版本問題</a:t>
            </a:r>
            <a:r>
              <a:rPr lang="en-US" altLang="zh-TW" dirty="0"/>
              <a:t>,</a:t>
            </a:r>
            <a:r>
              <a:rPr lang="zh-TW" altLang="en-US" dirty="0"/>
              <a:t> 資安疑慮</a:t>
            </a:r>
            <a:r>
              <a:rPr lang="en-US" altLang="zh-TW" dirty="0"/>
              <a:t>(open source attack)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98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[Python</a:t>
            </a:r>
            <a:r>
              <a:rPr lang="zh-TW" altLang="en-US" dirty="0"/>
              <a:t>環境</a:t>
            </a:r>
            <a:r>
              <a:rPr lang="en-US" altLang="zh-TW" dirty="0"/>
              <a:t>]</a:t>
            </a:r>
            <a:r>
              <a:rPr lang="zh-TW" altLang="en-US" dirty="0"/>
              <a:t>：</a:t>
            </a:r>
            <a:r>
              <a:rPr lang="en-US" altLang="zh-TW" dirty="0"/>
              <a:t>pip, </a:t>
            </a:r>
            <a:r>
              <a:rPr lang="en-US" altLang="zh-TW" dirty="0" err="1"/>
              <a:t>conda</a:t>
            </a:r>
            <a:r>
              <a:rPr lang="en-US" altLang="zh-TW" dirty="0"/>
              <a:t>, </a:t>
            </a:r>
            <a:r>
              <a:rPr lang="en-US" altLang="zh-TW" dirty="0" err="1"/>
              <a:t>virtualvenv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我把</a:t>
            </a:r>
            <a:r>
              <a:rPr lang="en-US" altLang="zh-TW" dirty="0" err="1"/>
              <a:t>virtualvenv</a:t>
            </a:r>
            <a:r>
              <a:rPr lang="zh-TW" altLang="en-US" dirty="0"/>
              <a:t>玩壞了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可以示範用 </a:t>
            </a:r>
            <a:r>
              <a:rPr lang="en-US" altLang="zh-TW" dirty="0" err="1"/>
              <a:t>conda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/>
              <a:t>系統變數</a:t>
            </a:r>
            <a:r>
              <a:rPr lang="en-US" altLang="zh-TW" dirty="0"/>
              <a:t>]</a:t>
            </a:r>
            <a:r>
              <a:rPr lang="zh-TW" altLang="en-US" dirty="0"/>
              <a:t>：如果沒有設置就跑不動</a:t>
            </a:r>
            <a:r>
              <a:rPr lang="en-US" altLang="zh-TW" dirty="0"/>
              <a:t>, </a:t>
            </a:r>
            <a:r>
              <a:rPr lang="zh-TW" altLang="en-US" dirty="0"/>
              <a:t>設置太多又會抓錯位置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852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You would not learn:</a:t>
            </a:r>
          </a:p>
          <a:p>
            <a:pPr lvl="1"/>
            <a:r>
              <a:rPr lang="en-US" altLang="zh-TW" dirty="0"/>
              <a:t>The current LLMs, CV structure.</a:t>
            </a:r>
          </a:p>
          <a:p>
            <a:pPr lvl="1"/>
            <a:r>
              <a:rPr lang="en-US" altLang="zh-TW" dirty="0"/>
              <a:t>	… </a:t>
            </a:r>
            <a:r>
              <a:rPr lang="zh-TW" altLang="en-US" dirty="0"/>
              <a:t>現今模型非常的多，只是閱讀模型的開頭</a:t>
            </a:r>
            <a:endParaRPr lang="en-US" altLang="zh-TW" dirty="0"/>
          </a:p>
          <a:p>
            <a:pPr lvl="1"/>
            <a:r>
              <a:rPr lang="en-US" altLang="zh-TW" dirty="0"/>
              <a:t>Master every deep learning framework.</a:t>
            </a:r>
          </a:p>
          <a:p>
            <a:pPr lvl="1"/>
            <a:r>
              <a:rPr lang="en-US" altLang="zh-TW" dirty="0"/>
              <a:t>	… </a:t>
            </a:r>
            <a:r>
              <a:rPr lang="zh-TW" altLang="en-US" dirty="0"/>
              <a:t>學習寫出</a:t>
            </a:r>
            <a:r>
              <a:rPr lang="en-US" altLang="zh-TW" dirty="0"/>
              <a:t>/</a:t>
            </a:r>
            <a:r>
              <a:rPr lang="zh-TW" altLang="en-US" dirty="0"/>
              <a:t>刻出整個模型十分困難，我也正在努力的方向，只是開頭</a:t>
            </a:r>
            <a:endParaRPr lang="en-US" altLang="zh-TW" dirty="0"/>
          </a:p>
          <a:p>
            <a:pPr lvl="1"/>
            <a:r>
              <a:rPr lang="en-US" altLang="zh-TW" dirty="0"/>
              <a:t>Become a experienced Machine Learning expert.</a:t>
            </a:r>
          </a:p>
          <a:p>
            <a:pPr lvl="1"/>
            <a:r>
              <a:rPr lang="en-US" altLang="zh-TW" dirty="0"/>
              <a:t>	… </a:t>
            </a:r>
            <a:r>
              <a:rPr lang="zh-TW" altLang="en-US" dirty="0"/>
              <a:t>除了深度學習之外還有更多更的技術，不需要都用</a:t>
            </a:r>
            <a:r>
              <a:rPr lang="en-US" altLang="zh-TW" dirty="0"/>
              <a:t>Deep Learning</a:t>
            </a:r>
            <a:r>
              <a:rPr lang="zh-TW" altLang="en-US" dirty="0"/>
              <a:t>，不一定凡事都要用</a:t>
            </a:r>
            <a:r>
              <a:rPr lang="en-US" altLang="zh-TW" dirty="0"/>
              <a:t>Deep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</a:p>
          <a:p>
            <a:pPr lvl="1"/>
            <a:r>
              <a:rPr lang="en-US" altLang="zh-TW" dirty="0"/>
              <a:t>	…</a:t>
            </a:r>
            <a:r>
              <a:rPr lang="zh-TW" altLang="en-US" dirty="0"/>
              <a:t> 古典的技術，</a:t>
            </a:r>
            <a:r>
              <a:rPr lang="en-US" altLang="zh-TW" dirty="0"/>
              <a:t>SVM, Random forest</a:t>
            </a:r>
            <a:r>
              <a:rPr lang="zh-TW" altLang="en-US" dirty="0"/>
              <a:t> 依舊是非常好用的技術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Instead, You would learn:</a:t>
            </a:r>
          </a:p>
          <a:p>
            <a:pPr lvl="1"/>
            <a:r>
              <a:rPr lang="en-US" altLang="zh-TW" dirty="0"/>
              <a:t>The overall view for Deep Learning.</a:t>
            </a:r>
          </a:p>
          <a:p>
            <a:pPr lvl="1"/>
            <a:r>
              <a:rPr lang="en-US" altLang="zh-TW" dirty="0"/>
              <a:t>	… </a:t>
            </a:r>
            <a:r>
              <a:rPr lang="zh-TW" altLang="en-US" dirty="0"/>
              <a:t>宗旨：與其給你魚吃，不如教你釣魚</a:t>
            </a:r>
            <a:endParaRPr lang="en-US" altLang="zh-TW" dirty="0"/>
          </a:p>
          <a:p>
            <a:pPr lvl="1"/>
            <a:r>
              <a:rPr lang="en-US" altLang="zh-TW" dirty="0"/>
              <a:t>	… </a:t>
            </a:r>
            <a:r>
              <a:rPr lang="zh-TW" altLang="en-US" dirty="0"/>
              <a:t>深度學習最近幾年發展成功，像是</a:t>
            </a:r>
            <a:r>
              <a:rPr lang="en-US" altLang="zh-TW" dirty="0" err="1"/>
              <a:t>ChatGPT</a:t>
            </a:r>
            <a:r>
              <a:rPr lang="en-US" altLang="zh-TW" dirty="0"/>
              <a:t>, google BART, fb LAMMA</a:t>
            </a:r>
          </a:p>
          <a:p>
            <a:pPr lvl="1"/>
            <a:r>
              <a:rPr lang="en-US" altLang="zh-TW" dirty="0"/>
              <a:t>	…</a:t>
            </a:r>
            <a:r>
              <a:rPr lang="zh-TW" altLang="en-US" dirty="0"/>
              <a:t> 但不是每個人都要會寫</a:t>
            </a:r>
            <a:r>
              <a:rPr lang="en-US" altLang="zh-TW" dirty="0"/>
              <a:t>code, </a:t>
            </a:r>
            <a:r>
              <a:rPr lang="zh-TW" altLang="en-US" dirty="0"/>
              <a:t>真正訓練模型</a:t>
            </a:r>
            <a:r>
              <a:rPr lang="en-US" altLang="zh-TW" dirty="0"/>
              <a:t>, </a:t>
            </a:r>
          </a:p>
          <a:p>
            <a:pPr lvl="1"/>
            <a:r>
              <a:rPr lang="en-US" altLang="zh-TW" dirty="0"/>
              <a:t>	… </a:t>
            </a:r>
            <a:r>
              <a:rPr lang="zh-TW" altLang="en-US" dirty="0"/>
              <a:t>最酷的不是模型，最酷的是</a:t>
            </a:r>
            <a:endParaRPr lang="en-US" altLang="zh-TW" dirty="0"/>
          </a:p>
          <a:p>
            <a:pPr lvl="1"/>
            <a:r>
              <a:rPr lang="en-US" altLang="zh-TW" dirty="0"/>
              <a:t>The building block, learning path to start ML journey.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27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套件語言選擇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]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：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0"/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0"/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除了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Python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環境外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0"/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0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1. 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資料科學方面有很多選擇，其中各種套件還會包含告多其他的套件，永遠學不完</a:t>
            </a:r>
            <a:b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2. 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最常用的是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Pytorch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Tensorflow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0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- 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Pytorch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學界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0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- 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Tensorflow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產業界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952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之前提及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]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：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Pytorch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Tensorflow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[Demo CLIP code]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：猜猜是甚麼語言的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code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啊？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休息五分鐘：找模型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(CLIP, BERT)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可以</a:t>
            </a:r>
            <a:r>
              <a:rPr lang="zh-TW" alt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點網址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找 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package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教學</a:t>
            </a:r>
            <a:r>
              <a:rPr lang="zh-TW" alt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google</a:t>
            </a:r>
            <a:r>
              <a:rPr lang="zh-TW" alt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search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讓人家理解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package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是屬於哪個套件的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Pytorch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Tensorflow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18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[Google Hacking]</a:t>
            </a:r>
            <a:r>
              <a:rPr lang="zh-TW" altLang="en-US" dirty="0"/>
              <a:t>：</a:t>
            </a:r>
            <a:r>
              <a:rPr lang="en-US" altLang="zh-TW" dirty="0" err="1"/>
              <a:t>Tensorflow</a:t>
            </a:r>
            <a:r>
              <a:rPr lang="en-US" altLang="zh-TW" dirty="0"/>
              <a:t> -&gt; Google </a:t>
            </a:r>
            <a:r>
              <a:rPr lang="zh-TW" altLang="en-US" dirty="0"/>
              <a:t>自家發明的模型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619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目前語言趨勢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]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：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Pytorch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大勝利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學習</a:t>
            </a:r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Tensorflow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好處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]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：撰寫快速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產業需求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(mobile, Web)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673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缺乏資料</a:t>
            </a:r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323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en-US" altLang="zh-TW" dirty="0" err="1"/>
              <a:t>GameLab</a:t>
            </a:r>
            <a:r>
              <a:rPr lang="zh-TW" altLang="en-US" dirty="0"/>
              <a:t>剪語音經歷</a:t>
            </a:r>
            <a:r>
              <a:rPr lang="en-US" altLang="zh-TW" dirty="0"/>
              <a:t>]</a:t>
            </a:r>
          </a:p>
          <a:p>
            <a:r>
              <a:rPr lang="zh-TW" altLang="en-US" dirty="0"/>
              <a:t>之前在</a:t>
            </a:r>
            <a:r>
              <a:rPr lang="en-US" altLang="zh-TW" dirty="0" err="1"/>
              <a:t>GameLab</a:t>
            </a:r>
            <a:r>
              <a:rPr lang="zh-TW" altLang="en-US" dirty="0"/>
              <a:t>剪輯素還真聲音資料的照片，崩潰的是台語我聽不懂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剪兩小時，只有</a:t>
            </a:r>
            <a:r>
              <a:rPr lang="en-US" altLang="zh-TW" dirty="0"/>
              <a:t>3</a:t>
            </a:r>
            <a:r>
              <a:rPr lang="zh-TW" altLang="en-US" dirty="0"/>
              <a:t>分鐘的聲音。</a:t>
            </a:r>
            <a:br>
              <a:rPr lang="en-US" altLang="zh-TW" dirty="0"/>
            </a:br>
            <a:r>
              <a:rPr lang="en-US" altLang="zh-TW" dirty="0"/>
              <a:t>	- </a:t>
            </a:r>
            <a:r>
              <a:rPr lang="zh-TW" altLang="en-US" dirty="0"/>
              <a:t>因為保密協定，聲音資料可以下課聽，不然被遊戲橘子告。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559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[</a:t>
            </a:r>
            <a:r>
              <a:rPr lang="zh-TW" altLang="en-US" dirty="0"/>
              <a:t>資料量永遠可以更多</a:t>
            </a:r>
            <a:r>
              <a:rPr lang="en-US" altLang="zh-TW" dirty="0"/>
              <a:t>]</a:t>
            </a:r>
            <a:r>
              <a:rPr lang="zh-TW" altLang="en-US" dirty="0"/>
              <a:t>：以</a:t>
            </a:r>
            <a:r>
              <a:rPr lang="en-US" altLang="zh-TW" dirty="0" err="1"/>
              <a:t>ChatGPT</a:t>
            </a:r>
            <a:r>
              <a:rPr lang="zh-TW" altLang="en-US" dirty="0"/>
              <a:t>為例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GPT2</a:t>
            </a:r>
            <a:r>
              <a:rPr lang="zh-TW" altLang="en-US" dirty="0"/>
              <a:t>當初認為資料量已經夠大了</a:t>
            </a:r>
            <a:r>
              <a:rPr lang="en-US" altLang="zh-TW" dirty="0"/>
              <a:t>(20GB)</a:t>
            </a:r>
            <a:r>
              <a:rPr lang="zh-TW" altLang="en-US" dirty="0"/>
              <a:t>，也不一定會到比較好的</a:t>
            </a:r>
            <a:r>
              <a:rPr lang="en-US" altLang="zh-TW" dirty="0"/>
              <a:t>benchmark</a:t>
            </a:r>
          </a:p>
          <a:p>
            <a:pPr marL="228600" indent="-228600">
              <a:buAutoNum type="arabicPeriod"/>
            </a:pPr>
            <a:r>
              <a:rPr lang="zh-TW" altLang="en-US" dirty="0"/>
              <a:t>之後的</a:t>
            </a:r>
            <a:r>
              <a:rPr lang="en-US" altLang="zh-TW" dirty="0"/>
              <a:t>GPT3</a:t>
            </a:r>
            <a:r>
              <a:rPr lang="zh-TW" altLang="en-US" dirty="0"/>
              <a:t>是他的好幾百倍，</a:t>
            </a:r>
            <a:r>
              <a:rPr lang="zh-TW" altLang="en-US" b="1" u="sng" dirty="0">
                <a:solidFill>
                  <a:srgbClr val="FF0000"/>
                </a:solidFill>
                <a:effectLst/>
              </a:rPr>
              <a:t>數字要查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366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3A2E375E-B68E-434F-A9A3-011E84103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以老師學生為例子</a:t>
            </a:r>
            <a:r>
              <a:rPr lang="en-US" altLang="zh-TW" dirty="0"/>
              <a:t>]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	- Training dataset </a:t>
            </a:r>
            <a:r>
              <a:rPr lang="zh-TW" altLang="en-US" dirty="0"/>
              <a:t>就會像是平常作業，評估學生學習消化的狀況</a:t>
            </a:r>
            <a:endParaRPr lang="en-US" altLang="zh-TW" dirty="0"/>
          </a:p>
          <a:p>
            <a:r>
              <a:rPr lang="en-US" altLang="zh-TW" dirty="0"/>
              <a:t>	- Testing dataset </a:t>
            </a:r>
            <a:r>
              <a:rPr lang="zh-TW" altLang="en-US" dirty="0"/>
              <a:t>就會像是月考，評估學生面對他沒見過的題目的解題狀況，看有沒真理解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[</a:t>
            </a:r>
            <a:r>
              <a:rPr lang="en-US" altLang="zh-TW" dirty="0" err="1"/>
              <a:t>Pytorch</a:t>
            </a:r>
            <a:r>
              <a:rPr lang="en-US" altLang="zh-TW" dirty="0"/>
              <a:t>]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在</a:t>
            </a:r>
            <a:r>
              <a:rPr lang="en-US" altLang="zh-TW" dirty="0" err="1"/>
              <a:t>Pytorch</a:t>
            </a:r>
            <a:r>
              <a:rPr lang="zh-TW" altLang="en-US" dirty="0"/>
              <a:t>中，將資料分割的寫法，之後在</a:t>
            </a:r>
            <a:r>
              <a:rPr lang="en-US" altLang="zh-TW" dirty="0"/>
              <a:t>Demo</a:t>
            </a:r>
            <a:r>
              <a:rPr lang="zh-TW" altLang="en-US" dirty="0"/>
              <a:t>的時候會用到。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通常一群資料，分割成</a:t>
            </a:r>
            <a:r>
              <a:rPr lang="en-US" altLang="zh-TW" dirty="0"/>
              <a:t>Training data(80%), Testing data(20%)</a:t>
            </a:r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3A35DB9-997C-48CA-B7DE-A759B4CF8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以老師學生為例子</a:t>
            </a:r>
            <a:r>
              <a:rPr lang="en-US" altLang="zh-TW" dirty="0"/>
              <a:t>]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	- Training dataset </a:t>
            </a:r>
            <a:r>
              <a:rPr lang="zh-TW" altLang="en-US" dirty="0"/>
              <a:t>就會像是平常作業，評估學生學習消化的狀況</a:t>
            </a:r>
            <a:endParaRPr lang="en-US" altLang="zh-TW" dirty="0"/>
          </a:p>
          <a:p>
            <a:r>
              <a:rPr lang="en-US" altLang="zh-TW" dirty="0"/>
              <a:t>	- Testing dataset </a:t>
            </a:r>
            <a:r>
              <a:rPr lang="zh-TW" altLang="en-US" dirty="0"/>
              <a:t>就會像是月考，評估學生面對他沒見過的題目的解題狀況，看有沒真理解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/>
              <a:t>以老師學生為例子</a:t>
            </a:r>
            <a:r>
              <a:rPr lang="en-US" altLang="zh-TW" dirty="0"/>
              <a:t>]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	- Underfitting -&gt; </a:t>
            </a:r>
            <a:r>
              <a:rPr lang="zh-TW" altLang="en-US" dirty="0"/>
              <a:t>學生在練習跟考試都考得不好</a:t>
            </a:r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《</a:t>
            </a:r>
            <a:r>
              <a:rPr lang="zh-TW" altLang="en-US" dirty="0"/>
              <a:t>台大</a:t>
            </a:r>
            <a:r>
              <a:rPr lang="en-US" altLang="zh-TW" dirty="0"/>
              <a:t>AI</a:t>
            </a:r>
            <a:r>
              <a:rPr lang="zh-TW" altLang="en-US" dirty="0"/>
              <a:t>課程</a:t>
            </a:r>
            <a:r>
              <a:rPr lang="en-US" altLang="zh-TW" dirty="0"/>
              <a:t>》</a:t>
            </a:r>
            <a:r>
              <a:rPr lang="zh-TW" altLang="en-US" dirty="0"/>
              <a:t>程式</a:t>
            </a:r>
            <a:r>
              <a:rPr lang="en-US" altLang="zh-TW" dirty="0" err="1"/>
              <a:t>minist</a:t>
            </a:r>
            <a:r>
              <a:rPr lang="en-US" altLang="zh-TW" dirty="0"/>
              <a:t> classification </a:t>
            </a:r>
            <a:r>
              <a:rPr lang="zh-TW" altLang="en-US" dirty="0"/>
              <a:t>實作</a:t>
            </a:r>
          </a:p>
          <a:p>
            <a:r>
              <a:rPr lang="en-US" altLang="zh-TW" dirty="0"/>
              <a:t>1. </a:t>
            </a:r>
            <a:r>
              <a:rPr lang="zh-TW" altLang="en-US" dirty="0"/>
              <a:t>教學機器學習的種類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根據訓練方法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根據數學模型：生成模型</a:t>
            </a:r>
            <a:r>
              <a:rPr lang="en-US" altLang="zh-TW" dirty="0"/>
              <a:t>/</a:t>
            </a:r>
            <a:r>
              <a:rPr lang="zh-TW" altLang="en-US" dirty="0"/>
              <a:t>條件概率模型</a:t>
            </a:r>
          </a:p>
          <a:p>
            <a:r>
              <a:rPr lang="en-US" altLang="zh-TW" dirty="0"/>
              <a:t>2. classification </a:t>
            </a:r>
            <a:r>
              <a:rPr lang="zh-TW" altLang="en-US" dirty="0"/>
              <a:t>特別介紹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機器學習</a:t>
            </a:r>
            <a:r>
              <a:rPr lang="en-US" altLang="zh-TW" dirty="0"/>
              <a:t>model</a:t>
            </a:r>
            <a:r>
              <a:rPr lang="zh-TW" altLang="en-US" dirty="0"/>
              <a:t>流水線</a:t>
            </a:r>
          </a:p>
          <a:p>
            <a:r>
              <a:rPr lang="en-US" altLang="zh-TW" dirty="0"/>
              <a:t>4. </a:t>
            </a:r>
            <a:r>
              <a:rPr lang="en-US" altLang="zh-TW" dirty="0" err="1"/>
              <a:t>mnist</a:t>
            </a:r>
            <a:r>
              <a:rPr lang="en-US" altLang="zh-TW" dirty="0"/>
              <a:t> </a:t>
            </a:r>
            <a:r>
              <a:rPr lang="zh-TW" altLang="en-US" dirty="0"/>
              <a:t>介紹（</a:t>
            </a:r>
            <a:r>
              <a:rPr lang="en-US" altLang="zh-TW" dirty="0"/>
              <a:t>fashion </a:t>
            </a:r>
            <a:r>
              <a:rPr lang="en-US" altLang="zh-TW" dirty="0" err="1"/>
              <a:t>minist</a:t>
            </a:r>
            <a:r>
              <a:rPr lang="en-US" altLang="zh-TW" dirty="0"/>
              <a:t>, </a:t>
            </a:r>
            <a:r>
              <a:rPr lang="zh-TW" altLang="en-US" dirty="0"/>
              <a:t>其他的）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zh-TW" altLang="en-US" dirty="0"/>
              <a:t>中間可以休息去給聽眾想架構，如何做分類呢？</a:t>
            </a:r>
          </a:p>
          <a:p>
            <a:r>
              <a:rPr lang="en-US" altLang="zh-TW" dirty="0"/>
              <a:t>5. </a:t>
            </a:r>
            <a:r>
              <a:rPr lang="zh-TW" altLang="en-US" dirty="0"/>
              <a:t>可以使用的架構介紹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白話文架構：</a:t>
            </a:r>
            <a:r>
              <a:rPr lang="en-US" altLang="zh-TW" dirty="0"/>
              <a:t>only MLP</a:t>
            </a:r>
            <a:r>
              <a:rPr lang="zh-TW" altLang="en-US" dirty="0"/>
              <a:t>圖案</a:t>
            </a:r>
          </a:p>
          <a:p>
            <a:r>
              <a:rPr lang="en-US" altLang="zh-TW" dirty="0"/>
              <a:t>- only MLP</a:t>
            </a:r>
            <a:r>
              <a:rPr lang="zh-TW" altLang="en-US" dirty="0"/>
              <a:t>圖案為什麼</a:t>
            </a:r>
            <a:r>
              <a:rPr lang="en-US" altLang="zh-TW" dirty="0"/>
              <a:t>train</a:t>
            </a:r>
            <a:r>
              <a:rPr lang="zh-TW" altLang="en-US" dirty="0"/>
              <a:t>不起來</a:t>
            </a:r>
          </a:p>
          <a:p>
            <a:r>
              <a:rPr lang="en-US" altLang="zh-TW" dirty="0"/>
              <a:t>-&gt; </a:t>
            </a:r>
            <a:r>
              <a:rPr lang="zh-TW" altLang="en-US" dirty="0"/>
              <a:t>因為可能性很多，</a:t>
            </a:r>
            <a:r>
              <a:rPr lang="en-US" altLang="zh-TW" dirty="0"/>
              <a:t>model bias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白話文架構：</a:t>
            </a:r>
            <a:r>
              <a:rPr lang="en-US" altLang="zh-TW" dirty="0"/>
              <a:t>CNN+MLP</a:t>
            </a:r>
            <a:r>
              <a:rPr lang="zh-TW" altLang="en-US" dirty="0"/>
              <a:t>圖案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數學解釋</a:t>
            </a:r>
            <a:r>
              <a:rPr lang="en-US" altLang="zh-TW" dirty="0"/>
              <a:t>: FNN ,Loss function, optimizer, BPP</a:t>
            </a:r>
          </a:p>
          <a:p>
            <a:r>
              <a:rPr lang="en-US" altLang="zh-TW" dirty="0"/>
              <a:t>-&gt; theta' = theta - r*g(L(</a:t>
            </a:r>
            <a:r>
              <a:rPr lang="en-US" altLang="zh-TW" dirty="0" err="1"/>
              <a:t>y^hat</a:t>
            </a:r>
            <a:r>
              <a:rPr lang="en-US" altLang="zh-TW" dirty="0"/>
              <a:t>, y));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可能要去</a:t>
            </a:r>
            <a:r>
              <a:rPr lang="en-US" altLang="zh-TW" dirty="0"/>
              <a:t>research paper</a:t>
            </a:r>
          </a:p>
          <a:p>
            <a:r>
              <a:rPr lang="en-US" altLang="zh-TW" dirty="0"/>
              <a:t>6 </a:t>
            </a:r>
            <a:r>
              <a:rPr lang="zh-TW" altLang="en-US" dirty="0"/>
              <a:t>要使用的模型架構：</a:t>
            </a:r>
            <a:r>
              <a:rPr lang="en-US" altLang="zh-TW" dirty="0"/>
              <a:t>CNN + FNN </a:t>
            </a:r>
            <a:r>
              <a:rPr lang="zh-TW" altLang="en-US" dirty="0"/>
              <a:t>介紹</a:t>
            </a:r>
          </a:p>
          <a:p>
            <a:r>
              <a:rPr lang="en-US" altLang="zh-TW" dirty="0"/>
              <a:t>7. python </a:t>
            </a:r>
            <a:r>
              <a:rPr lang="zh-TW" altLang="en-US" dirty="0"/>
              <a:t>環境建置：</a:t>
            </a:r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r>
              <a:rPr lang="en-US" altLang="zh-TW" dirty="0"/>
              <a:t> or Hardware</a:t>
            </a:r>
          </a:p>
          <a:p>
            <a:r>
              <a:rPr lang="en-US" altLang="zh-TW" dirty="0"/>
              <a:t>8. </a:t>
            </a:r>
            <a:r>
              <a:rPr lang="en-US" altLang="zh-TW" dirty="0" err="1"/>
              <a:t>Tensorflow</a:t>
            </a:r>
            <a:r>
              <a:rPr lang="en-US" altLang="zh-TW" dirty="0"/>
              <a:t> </a:t>
            </a:r>
            <a:r>
              <a:rPr lang="en-US" altLang="zh-TW" dirty="0" err="1"/>
              <a:t>mnist</a:t>
            </a:r>
            <a:endParaRPr lang="en-US" altLang="zh-TW" dirty="0"/>
          </a:p>
          <a:p>
            <a:r>
              <a:rPr lang="en-US" altLang="zh-TW" dirty="0"/>
              <a:t>9. </a:t>
            </a: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en-US" altLang="zh-TW" dirty="0" err="1"/>
              <a:t>mnist</a:t>
            </a:r>
            <a:endParaRPr lang="en-US" altLang="zh-TW" dirty="0"/>
          </a:p>
          <a:p>
            <a:r>
              <a:rPr lang="en-US" altLang="zh-TW" dirty="0"/>
              <a:t>- </a:t>
            </a:r>
            <a:r>
              <a:rPr lang="en-US" altLang="zh-TW" dirty="0" err="1"/>
              <a:t>preproccess</a:t>
            </a:r>
            <a:r>
              <a:rPr lang="zh-TW" altLang="en-US" dirty="0"/>
              <a:t>的種類</a:t>
            </a:r>
            <a:endParaRPr lang="en-US" altLang="zh-TW" dirty="0"/>
          </a:p>
          <a:p>
            <a:r>
              <a:rPr lang="en-US" altLang="zh-TW" dirty="0"/>
              <a:t>10. </a:t>
            </a:r>
            <a:r>
              <a:rPr lang="zh-TW" altLang="en-US" dirty="0"/>
              <a:t>優化的技巧</a:t>
            </a:r>
          </a:p>
          <a:p>
            <a:r>
              <a:rPr lang="en-US" altLang="zh-TW" dirty="0"/>
              <a:t>- Batch norm</a:t>
            </a:r>
          </a:p>
          <a:p>
            <a:r>
              <a:rPr lang="en-US" altLang="zh-TW" dirty="0"/>
              <a:t>- regularization</a:t>
            </a:r>
          </a:p>
          <a:p>
            <a:r>
              <a:rPr lang="en-US" altLang="zh-TW" dirty="0"/>
              <a:t>- Optimizer</a:t>
            </a:r>
          </a:p>
          <a:p>
            <a:endParaRPr lang="en-US" altLang="zh-TW" dirty="0"/>
          </a:p>
          <a:p>
            <a:r>
              <a:rPr lang="en-US" altLang="zh-TW" dirty="0"/>
              <a:t>END: </a:t>
            </a:r>
            <a:r>
              <a:rPr lang="zh-TW" altLang="en-US" dirty="0"/>
              <a:t>回家作業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去看隨便一個</a:t>
            </a:r>
            <a:r>
              <a:rPr lang="en-US" altLang="zh-TW" dirty="0"/>
              <a:t>paper</a:t>
            </a:r>
            <a:r>
              <a:rPr lang="zh-TW" altLang="en-US" dirty="0"/>
              <a:t>的程式碼，去嘗試看懂</a:t>
            </a:r>
          </a:p>
          <a:p>
            <a:endParaRPr lang="zh-TW" altLang="en-US" dirty="0"/>
          </a:p>
          <a:p>
            <a:r>
              <a:rPr lang="en-US" altLang="zh-TW" dirty="0"/>
              <a:t>NOTE: </a:t>
            </a:r>
          </a:p>
          <a:p>
            <a:r>
              <a:rPr lang="zh-TW" altLang="en-US" dirty="0"/>
              <a:t>如果是給高中生的話，可以給高中生練習</a:t>
            </a:r>
            <a:r>
              <a:rPr lang="en-US" altLang="zh-TW" dirty="0"/>
              <a:t>Python</a:t>
            </a:r>
            <a:r>
              <a:rPr lang="zh-TW" altLang="en-US" dirty="0"/>
              <a:t>的矩陣相乘套件</a:t>
            </a:r>
            <a:r>
              <a:rPr lang="en-US" altLang="zh-TW" dirty="0"/>
              <a:t>(ex: </a:t>
            </a:r>
            <a:r>
              <a:rPr lang="zh-TW" altLang="en-US" dirty="0"/>
              <a:t>寫一個</a:t>
            </a:r>
            <a:r>
              <a:rPr lang="en-US" altLang="zh-TW" dirty="0"/>
              <a:t>def function</a:t>
            </a:r>
            <a:r>
              <a:rPr lang="zh-TW" altLang="en-US" dirty="0"/>
              <a:t>輸入是數字，輸出是數字，模仿神經元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952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11B2E69-FCD8-424D-9E7A-473C2D089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以老師學生為例子</a:t>
            </a:r>
            <a:r>
              <a:rPr lang="en-US" altLang="zh-TW" dirty="0"/>
              <a:t>]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	- Training dataset </a:t>
            </a:r>
            <a:r>
              <a:rPr lang="zh-TW" altLang="en-US" dirty="0"/>
              <a:t>就會像是平常作業，評估學生學習消化的狀況</a:t>
            </a:r>
            <a:endParaRPr lang="en-US" altLang="zh-TW" dirty="0"/>
          </a:p>
          <a:p>
            <a:r>
              <a:rPr lang="en-US" altLang="zh-TW" dirty="0"/>
              <a:t>	- Testing dataset </a:t>
            </a:r>
            <a:r>
              <a:rPr lang="zh-TW" altLang="en-US" dirty="0"/>
              <a:t>就會像是月考，評估學生面對他沒見過的題目的解題狀況，看有沒真理解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/>
              <a:t>以老師學生為例子</a:t>
            </a:r>
            <a:r>
              <a:rPr lang="en-US" altLang="zh-TW" dirty="0"/>
              <a:t>]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 dirty="0"/>
              <a:t>	- Overfitting -&gt; </a:t>
            </a:r>
            <a:r>
              <a:rPr lang="zh-TW" altLang="en-US" dirty="0"/>
              <a:t>學生在練習超好，但是在考試上都考得不好</a:t>
            </a:r>
            <a:endParaRPr lang="en-US" altLang="zh-TW" dirty="0"/>
          </a:p>
          <a:p>
            <a:r>
              <a:rPr lang="en-US" altLang="zh-TW" dirty="0"/>
              <a:t>	- Overfitting</a:t>
            </a:r>
            <a:r>
              <a:rPr lang="zh-TW" altLang="en-US" dirty="0"/>
              <a:t> 告訴我們學生在練習的時候幾乎把題都把題目背起來，但沒有真正理解題目要問的</a:t>
            </a:r>
            <a:endParaRPr lang="en-US" altLang="zh-TW" dirty="0"/>
          </a:p>
          <a:p>
            <a:r>
              <a:rPr lang="en-US" altLang="zh-TW" dirty="0"/>
              <a:t>	- Overfitting</a:t>
            </a:r>
            <a:r>
              <a:rPr lang="zh-TW" altLang="en-US" dirty="0"/>
              <a:t> 模型無法舉一反三</a:t>
            </a:r>
            <a:endParaRPr lang="en-US" altLang="zh-TW" dirty="0"/>
          </a:p>
          <a:p>
            <a:r>
              <a:rPr lang="en-US" altLang="zh-TW" dirty="0"/>
              <a:t>	- Overfitting</a:t>
            </a:r>
            <a:r>
              <a:rPr lang="zh-TW" altLang="en-US" dirty="0"/>
              <a:t> 告訴了我們模型泛化能力極差</a:t>
            </a:r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導讀</a:t>
            </a:r>
            <a:r>
              <a:rPr lang="en-US" altLang="zh-TW" dirty="0"/>
              <a:t>GPT2 performance]</a:t>
            </a:r>
          </a:p>
          <a:p>
            <a:pPr marL="171450" indent="-171450">
              <a:buFontTx/>
              <a:buChar char="-"/>
            </a:pPr>
            <a:r>
              <a:rPr lang="en-US" altLang="zh-TW" dirty="0"/>
              <a:t>SOTA</a:t>
            </a:r>
            <a:r>
              <a:rPr lang="zh-TW" altLang="en-US" dirty="0"/>
              <a:t> </a:t>
            </a:r>
            <a:r>
              <a:rPr lang="en-US" altLang="zh-TW" dirty="0"/>
              <a:t>meaning</a:t>
            </a:r>
          </a:p>
          <a:p>
            <a:pPr marL="171450" indent="-171450">
              <a:buFontTx/>
              <a:buChar char="-"/>
            </a:pPr>
            <a:r>
              <a:rPr lang="en-US" altLang="zh-TW" dirty="0"/>
              <a:t>GPT2 </a:t>
            </a:r>
            <a:r>
              <a:rPr lang="zh-TW" altLang="en-US" dirty="0"/>
              <a:t>參數與 </a:t>
            </a:r>
            <a:r>
              <a:rPr lang="en-US" altLang="zh-TW" dirty="0"/>
              <a:t>SOTA</a:t>
            </a:r>
            <a:r>
              <a:rPr lang="zh-TW" altLang="en-US" dirty="0"/>
              <a:t> 比較沒有比較好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zh-TW" altLang="en-US" dirty="0"/>
              <a:t>訓練出來效果不一定比較好，需要用到很多</a:t>
            </a:r>
            <a:r>
              <a:rPr lang="en-US" altLang="zh-TW" dirty="0"/>
              <a:t>hyperparameter</a:t>
            </a:r>
            <a:r>
              <a:rPr lang="zh-TW" altLang="en-US" dirty="0"/>
              <a:t> </a:t>
            </a:r>
            <a:r>
              <a:rPr lang="en-US" altLang="zh-TW" dirty="0"/>
              <a:t>tunning</a:t>
            </a:r>
          </a:p>
          <a:p>
            <a:endParaRPr lang="en-US" altLang="zh-TW" dirty="0"/>
          </a:p>
          <a:p>
            <a:r>
              <a:rPr lang="en-US" altLang="zh-TW" dirty="0"/>
              <a:t>… </a:t>
            </a:r>
            <a:r>
              <a:rPr lang="zh-TW" altLang="en-US" dirty="0"/>
              <a:t>比較</a:t>
            </a:r>
            <a:r>
              <a:rPr lang="en-US" altLang="zh-TW" dirty="0"/>
              <a:t>GPT3</a:t>
            </a:r>
            <a:r>
              <a:rPr lang="zh-TW" altLang="en-US" dirty="0"/>
              <a:t>，永遠不知道模型甚麼時候又會被超越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860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AutoNum type="arabicPeriod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preprocess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：像是轉換、正規化、標準化</a:t>
            </a:r>
          </a:p>
          <a:p>
            <a:pPr algn="l" fontAlgn="base">
              <a:buFont typeface="+mj-lt"/>
              <a:buAutoNum type="arabicPeriod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資料轉換 對不同類型轉換為適合訓練的格式： 數值資料（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int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、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float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）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這些資料一般不需要太多轉換，但可能需要進行標準化或正規化，以便快速並準確地進行訓練。 類別資料（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object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）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可以使用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one-hot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編碼或標籤編碼將類別資料轉換為數值格式。 </a:t>
            </a:r>
            <a:endParaRPr lang="en-US" altLang="zh-TW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資料預處理 數值資料 標準化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轉換資料以使其具有均值為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0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和標準差為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。 正規化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轉換資料使其範圍在一定範圍內，例如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0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到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1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。 類別資料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One-Hot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編碼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將類別資料轉換為二進制向量表示。 標籤編碼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inherit"/>
              </a:rPr>
              <a:t>將類別資料轉換為整數。 缺失值處理 確保處理資料集中的任何缺失值，可以使用填充或刪除等方法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307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統計學</a:t>
            </a:r>
            <a:r>
              <a:rPr lang="en-US" altLang="zh-TW" dirty="0"/>
              <a:t>]</a:t>
            </a:r>
            <a:r>
              <a:rPr lang="zh-TW" altLang="en-US" dirty="0"/>
              <a:t>：類別資料</a:t>
            </a:r>
            <a:r>
              <a:rPr lang="en-US" altLang="zh-TW" dirty="0"/>
              <a:t>, </a:t>
            </a:r>
            <a:r>
              <a:rPr lang="zh-TW" altLang="en-US" dirty="0"/>
              <a:t>非類別資料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類別資料 </a:t>
            </a:r>
            <a:r>
              <a:rPr lang="en-US" altLang="zh-TW" dirty="0"/>
              <a:t>(</a:t>
            </a:r>
            <a:r>
              <a:rPr lang="en-US" altLang="zh-TW" b="0" i="0" dirty="0">
                <a:solidFill>
                  <a:srgbClr val="040C28"/>
                </a:solidFill>
                <a:effectLst/>
                <a:latin typeface="Google Sans"/>
              </a:rPr>
              <a:t>category data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ex </a:t>
            </a:r>
            <a:r>
              <a:rPr lang="zh-TW" altLang="en-US" dirty="0"/>
              <a:t>男女</a:t>
            </a:r>
            <a:r>
              <a:rPr lang="en-US" altLang="zh-TW" dirty="0"/>
              <a:t>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TW" altLang="en-US" dirty="0"/>
              <a:t>非類別資料 </a:t>
            </a:r>
            <a:r>
              <a:rPr lang="en-US" altLang="zh-TW" dirty="0"/>
              <a:t>(non-categorical data)</a:t>
            </a:r>
            <a:r>
              <a:rPr lang="zh-TW" altLang="en-US" dirty="0"/>
              <a:t>：</a:t>
            </a:r>
            <a:r>
              <a:rPr lang="en-US" altLang="zh-TW" dirty="0"/>
              <a:t>ex </a:t>
            </a:r>
            <a:r>
              <a:rPr lang="zh-TW" altLang="en-US" dirty="0"/>
              <a:t>時間</a:t>
            </a:r>
            <a:r>
              <a:rPr lang="en-US" altLang="zh-TW" dirty="0"/>
              <a:t>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TW" altLang="en-US" dirty="0"/>
              <a:t>結構資料：</a:t>
            </a:r>
            <a:r>
              <a:rPr lang="en-US" altLang="zh-TW" dirty="0"/>
              <a:t>ex: image, text, </a:t>
            </a:r>
            <a:r>
              <a:rPr lang="zh-TW" altLang="en-US" dirty="0"/>
              <a:t>聲波圖</a:t>
            </a:r>
            <a:endParaRPr lang="en-US" altLang="zh-TW" dirty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53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介紹線性回歸</a:t>
            </a:r>
            <a:r>
              <a:rPr lang="en-US" altLang="zh-TW" dirty="0"/>
              <a:t>]</a:t>
            </a:r>
            <a:r>
              <a:rPr lang="zh-TW" altLang="en-US" dirty="0"/>
              <a:t>：這個是高中所教的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/>
              <a:t>介紹曲線回歸</a:t>
            </a:r>
            <a:r>
              <a:rPr lang="en-US" altLang="zh-TW" dirty="0"/>
              <a:t>]</a:t>
            </a:r>
            <a:r>
              <a:rPr lang="zh-TW" altLang="en-US" dirty="0"/>
              <a:t>：這個就是機器學習</a:t>
            </a:r>
            <a:endParaRPr lang="en-US" altLang="zh-TW" dirty="0"/>
          </a:p>
          <a:p>
            <a:r>
              <a:rPr lang="zh-TW" altLang="en-US" dirty="0"/>
              <a:t>對於一個分類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可以先問怎麼切</a:t>
            </a:r>
            <a:r>
              <a:rPr lang="en-US" altLang="zh-TW" dirty="0"/>
              <a:t>(</a:t>
            </a:r>
            <a:r>
              <a:rPr lang="zh-TW" altLang="en-US" dirty="0"/>
              <a:t>用幾張圖片帶入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從簡單的</a:t>
            </a:r>
            <a:r>
              <a:rPr lang="en-US" altLang="zh-TW" dirty="0"/>
              <a:t>f(x)=</a:t>
            </a:r>
            <a:r>
              <a:rPr lang="en-US" altLang="zh-TW" dirty="0" err="1"/>
              <a:t>ax+b</a:t>
            </a:r>
            <a:r>
              <a:rPr lang="zh-TW" altLang="en-US" dirty="0"/>
              <a:t>開始講起分類，數據分類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843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Linear model</a:t>
            </a:r>
            <a:r>
              <a:rPr lang="zh-TW" altLang="en-US" dirty="0"/>
              <a:t>拼湊出更為大型的網路，我們把它稱作是</a:t>
            </a:r>
            <a:r>
              <a:rPr lang="en-US" altLang="zh-TW" dirty="0"/>
              <a:t>FNN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803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Model.batchnormalization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97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定義問題</a:t>
            </a:r>
            <a:r>
              <a:rPr lang="en-US" altLang="zh-TW" dirty="0"/>
              <a:t>-</a:t>
            </a:r>
            <a:r>
              <a:rPr lang="zh-TW" altLang="en-US" dirty="0"/>
              <a:t>統合想法</a:t>
            </a:r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28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 CNN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411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TO-DO</a:t>
            </a:r>
            <a:r>
              <a:rPr lang="zh-TW" altLang="en-US" dirty="0"/>
              <a:t>：</a:t>
            </a:r>
            <a:r>
              <a:rPr lang="en-US" altLang="zh-TW" dirty="0"/>
              <a:t>add the course resource </a:t>
            </a:r>
            <a:r>
              <a:rPr lang="en-US" altLang="zh-TW" dirty="0" err="1"/>
              <a:t>QRcode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840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機器學習</a:t>
            </a:r>
            <a:r>
              <a:rPr lang="en-US" altLang="zh-TW" dirty="0"/>
              <a:t>==</a:t>
            </a:r>
            <a:r>
              <a:rPr lang="zh-TW" altLang="en-US" dirty="0"/>
              <a:t>演算法</a:t>
            </a:r>
            <a:r>
              <a:rPr lang="en-US" altLang="zh-TW" dirty="0"/>
              <a:t>]</a:t>
            </a:r>
            <a:r>
              <a:rPr lang="zh-TW" altLang="en-US" dirty="0"/>
              <a:t>：簡單概略的介紹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/>
              <a:t>介紹左側的圖</a:t>
            </a:r>
            <a:r>
              <a:rPr lang="en-US" altLang="zh-TW" dirty="0"/>
              <a:t>]</a:t>
            </a:r>
            <a:r>
              <a:rPr lang="zh-TW" altLang="en-US" dirty="0"/>
              <a:t>：機器裡面都是</a:t>
            </a:r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else</a:t>
            </a:r>
            <a:r>
              <a:rPr lang="zh-TW" altLang="en-US" dirty="0"/>
              <a:t>判斷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894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機器學習 </a:t>
            </a:r>
            <a:r>
              <a:rPr lang="en-US" altLang="zh-TW" dirty="0"/>
              <a:t>== </a:t>
            </a:r>
            <a:r>
              <a:rPr lang="zh-TW" altLang="en-US" dirty="0"/>
              <a:t>演算法</a:t>
            </a:r>
            <a:r>
              <a:rPr lang="en-US" altLang="zh-TW" dirty="0"/>
              <a:t>]</a:t>
            </a:r>
            <a:r>
              <a:rPr lang="zh-TW" altLang="en-US" dirty="0"/>
              <a:t> 精確介紹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/>
              <a:t>機器學習 </a:t>
            </a:r>
            <a:r>
              <a:rPr lang="en-US" altLang="zh-TW" dirty="0"/>
              <a:t>== </a:t>
            </a:r>
            <a:r>
              <a:rPr lang="zh-TW" altLang="en-US" dirty="0"/>
              <a:t>統計學</a:t>
            </a:r>
            <a:r>
              <a:rPr lang="en-US" altLang="zh-TW" dirty="0"/>
              <a:t>]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[</a:t>
            </a:r>
            <a:r>
              <a:rPr lang="zh-TW" altLang="en-US" dirty="0"/>
              <a:t>介紹下方模型</a:t>
            </a:r>
            <a:r>
              <a:rPr lang="en-US" altLang="zh-TW" dirty="0"/>
              <a:t>]</a:t>
            </a:r>
            <a:r>
              <a:rPr lang="zh-TW" altLang="en-US" dirty="0"/>
              <a:t>：</a:t>
            </a:r>
            <a:r>
              <a:rPr lang="en-US" altLang="zh-TW" dirty="0"/>
              <a:t>BERT, CLIP</a:t>
            </a:r>
          </a:p>
          <a:p>
            <a:endParaRPr lang="en-US" altLang="zh-TW" dirty="0"/>
          </a:p>
          <a:p>
            <a:r>
              <a:rPr lang="zh-TW" altLang="en-US" dirty="0"/>
              <a:t>更精確，更總體的來講的話：</a:t>
            </a:r>
            <a:endParaRPr lang="en-US" altLang="zh-TW" dirty="0"/>
          </a:p>
          <a:p>
            <a:r>
              <a:rPr lang="zh-TW" altLang="en-US" dirty="0"/>
              <a:t>機器學習就是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演算法，利用矩陣</a:t>
            </a:r>
            <a:r>
              <a:rPr lang="en-US" altLang="zh-TW" dirty="0"/>
              <a:t>, </a:t>
            </a:r>
            <a:r>
              <a:rPr lang="zh-TW" altLang="en-US" dirty="0"/>
              <a:t>微積分 </a:t>
            </a:r>
            <a:r>
              <a:rPr lang="en-US" altLang="zh-TW" dirty="0"/>
              <a:t>(</a:t>
            </a:r>
            <a:r>
              <a:rPr lang="zh-TW" altLang="en-US" dirty="0"/>
              <a:t>等數學算法</a:t>
            </a:r>
            <a:r>
              <a:rPr lang="en-US" altLang="zh-TW" dirty="0"/>
              <a:t>)</a:t>
            </a:r>
            <a:r>
              <a:rPr lang="zh-TW" altLang="en-US" dirty="0"/>
              <a:t>，去模擬人類判斷的過程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比起傳統統計學</a:t>
            </a:r>
            <a:r>
              <a:rPr lang="en-US" altLang="zh-TW" dirty="0"/>
              <a:t>(</a:t>
            </a:r>
            <a:r>
              <a:rPr lang="zh-TW" altLang="en-US" dirty="0"/>
              <a:t>先有假設，進行</a:t>
            </a:r>
            <a:r>
              <a:rPr lang="en-US" altLang="zh-TW" dirty="0"/>
              <a:t>T</a:t>
            </a:r>
            <a:r>
              <a:rPr lang="zh-TW" altLang="en-US" dirty="0"/>
              <a:t>檢定</a:t>
            </a:r>
            <a:r>
              <a:rPr lang="en-US" altLang="zh-TW" dirty="0"/>
              <a:t>)</a:t>
            </a:r>
            <a:r>
              <a:rPr lang="zh-TW" altLang="en-US" dirty="0"/>
              <a:t>，機器學習比較像是先去檢定，再找假設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一種以電腦領導的解讀數據方式，</a:t>
            </a:r>
            <a:r>
              <a:rPr lang="en-US" altLang="zh-TW" dirty="0"/>
              <a:t>aka </a:t>
            </a:r>
            <a:r>
              <a:rPr lang="zh-TW" altLang="en-US" dirty="0"/>
              <a:t>屬於大數據的統計學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在統計學的角度來看：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先知先覺</a:t>
            </a:r>
            <a:r>
              <a:rPr lang="en-US" altLang="zh-TW" dirty="0"/>
              <a:t>(</a:t>
            </a:r>
            <a:r>
              <a:rPr lang="zh-TW" altLang="en-US" dirty="0"/>
              <a:t>傳統統計學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vs</a:t>
            </a:r>
            <a:r>
              <a:rPr lang="zh-TW" altLang="en-US" dirty="0"/>
              <a:t> 後知後覺</a:t>
            </a:r>
            <a:r>
              <a:rPr lang="en-US" altLang="zh-TW" dirty="0"/>
              <a:t>(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左邊是</a:t>
            </a:r>
            <a:r>
              <a:rPr lang="en-US" altLang="zh-TW" dirty="0"/>
              <a:t>BERT</a:t>
            </a:r>
            <a:r>
              <a:rPr lang="zh-TW" altLang="en-US" dirty="0"/>
              <a:t>，右邊是</a:t>
            </a:r>
            <a:r>
              <a:rPr lang="en-US" altLang="zh-TW" dirty="0" err="1"/>
              <a:t>OpenAI</a:t>
            </a:r>
            <a:r>
              <a:rPr lang="zh-TW" altLang="en-US" dirty="0"/>
              <a:t>提出的</a:t>
            </a:r>
            <a:r>
              <a:rPr lang="en-US" altLang="zh-TW" dirty="0"/>
              <a:t>CLIP</a:t>
            </a:r>
            <a:r>
              <a:rPr lang="zh-TW" altLang="en-US" dirty="0"/>
              <a:t>，這些現在最主流</a:t>
            </a:r>
            <a:r>
              <a:rPr lang="en-US" altLang="zh-TW" dirty="0"/>
              <a:t>&amp;</a:t>
            </a:r>
            <a:r>
              <a:rPr lang="zh-TW" altLang="en-US" dirty="0"/>
              <a:t>最簡單的模型，非常建議去讀</a:t>
            </a:r>
            <a:r>
              <a:rPr lang="en-US" altLang="zh-TW" dirty="0"/>
              <a:t>paper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	- Input / Output </a:t>
            </a:r>
            <a:r>
              <a:rPr lang="zh-TW" altLang="en-US" dirty="0"/>
              <a:t>長相，可以拿來幹嘛</a:t>
            </a:r>
            <a:endParaRPr lang="en-US" altLang="zh-TW" dirty="0"/>
          </a:p>
          <a:p>
            <a:r>
              <a:rPr lang="en-US" altLang="zh-TW" dirty="0"/>
              <a:t>	- </a:t>
            </a:r>
            <a:r>
              <a:rPr lang="zh-TW" altLang="en-US" dirty="0"/>
              <a:t>給有機器學習基礎的人去分享模型架構</a:t>
            </a:r>
            <a:br>
              <a:rPr lang="en-US" altLang="zh-TW" dirty="0"/>
            </a:br>
            <a:r>
              <a:rPr lang="en-US" altLang="zh-TW" dirty="0"/>
              <a:t>	- BERT: MLM, NSP training &amp;&amp; Transformer</a:t>
            </a:r>
          </a:p>
          <a:p>
            <a:r>
              <a:rPr lang="en-US" altLang="zh-TW" dirty="0"/>
              <a:t>	= CLIP: contrastive learning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4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[Autoencoder]</a:t>
            </a:r>
            <a:r>
              <a:rPr lang="zh-TW" altLang="en-US" dirty="0"/>
              <a:t> 介紹</a:t>
            </a:r>
            <a:r>
              <a:rPr lang="en-US" altLang="zh-TW" dirty="0"/>
              <a:t>(</a:t>
            </a:r>
            <a:r>
              <a:rPr lang="zh-TW" altLang="en-US" dirty="0"/>
              <a:t>資料壓縮</a:t>
            </a:r>
            <a:r>
              <a:rPr lang="en-US" altLang="zh-TW" dirty="0"/>
              <a:t>/</a:t>
            </a:r>
            <a:r>
              <a:rPr lang="zh-TW" altLang="en-US" dirty="0"/>
              <a:t>資料還原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[Autoencoder</a:t>
            </a:r>
            <a:r>
              <a:rPr lang="zh-TW" altLang="en-US" dirty="0"/>
              <a:t> </a:t>
            </a:r>
            <a:r>
              <a:rPr lang="en-US" altLang="zh-TW" dirty="0"/>
              <a:t>space </a:t>
            </a:r>
            <a:r>
              <a:rPr lang="zh-TW" altLang="en-US" dirty="0"/>
              <a:t>名詞種類</a:t>
            </a:r>
            <a:r>
              <a:rPr lang="en-US" altLang="zh-TW" dirty="0"/>
              <a:t>]</a:t>
            </a:r>
            <a:r>
              <a:rPr lang="zh-TW" altLang="en-US" dirty="0"/>
              <a:t>：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sample space, latent space, output space</a:t>
            </a:r>
          </a:p>
          <a:p>
            <a:endParaRPr lang="en-US" altLang="zh-TW" b="0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altLang="zh-TW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…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如何描述資料？？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/>
              <a:t>介紹</a:t>
            </a:r>
            <a:r>
              <a:rPr lang="en-US" altLang="zh-TW" dirty="0"/>
              <a:t>space</a:t>
            </a:r>
            <a:r>
              <a:rPr lang="zh-TW" altLang="en-US" dirty="0"/>
              <a:t>概念</a:t>
            </a:r>
            <a:r>
              <a:rPr lang="en-US" altLang="zh-TW" dirty="0"/>
              <a:t>]</a:t>
            </a:r>
            <a:r>
              <a:rPr lang="zh-TW" altLang="en-US" dirty="0"/>
              <a:t>：一個羅列所有可能性的樣本空間，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5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space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代表了所有可能的組合，例如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…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，高中學到的排列組合問題，像是擲骰子，骰子所有可能骰到的組合，分別是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1-6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，這些可能出現的數字被我們記錄下來，我們就可以被稱作他是屬於骰骰子遊戲的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space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913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[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提問回答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]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那如果是摋骰子一個二維度的問題呢？</a:t>
            </a:r>
            <a:endParaRPr lang="en-US" altLang="zh-TW" b="0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altLang="zh-TW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- </a:t>
            </a:r>
            <a:r>
              <a:rPr lang="en-US" altLang="zh-TW" b="0" i="0" u="sng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x</a:t>
            </a:r>
            <a:r>
              <a:rPr lang="zh-TW" altLang="en-US" b="0" i="0" u="sng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座標：第一次骰的組合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&amp;&amp; </a:t>
            </a:r>
            <a:r>
              <a:rPr lang="en-US" altLang="zh-TW" b="0" i="0" u="sng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y</a:t>
            </a:r>
            <a:r>
              <a:rPr lang="zh-TW" altLang="en-US" b="0" i="0" u="sng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座標：第二次骰的組合</a:t>
            </a:r>
            <a:endParaRPr lang="en-US" altLang="zh-TW" b="0" i="0" u="sng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endParaRPr lang="en-US" altLang="zh-TW" b="0" i="0" u="sng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altLang="zh-TW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[</a:t>
            </a:r>
            <a:r>
              <a:rPr lang="zh-TW" altLang="en-US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延伸思考</a:t>
            </a:r>
            <a:r>
              <a:rPr lang="en-US" altLang="zh-TW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]</a:t>
            </a:r>
            <a:r>
              <a:rPr lang="zh-TW" altLang="en-US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如果骰三次呢？四次的？</a:t>
            </a:r>
            <a:endParaRPr lang="en-US" altLang="zh-TW" b="0" i="0" u="none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zh-TW" altLang="en-US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高維度空間 </a:t>
            </a:r>
            <a:r>
              <a:rPr lang="en-US" altLang="zh-TW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-&gt; </a:t>
            </a:r>
            <a:r>
              <a:rPr lang="zh-TW" altLang="en-US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更難以想像</a:t>
            </a:r>
            <a:endParaRPr lang="en-US" altLang="zh-TW" b="0" i="0" u="none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zh-TW" altLang="en-US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稱為</a:t>
            </a:r>
            <a:r>
              <a:rPr lang="en-US" altLang="zh-TW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space</a:t>
            </a:r>
            <a:r>
              <a:rPr lang="zh-TW" altLang="en-US" b="0" i="0" u="none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非常方便吧</a:t>
            </a:r>
            <a:endParaRPr lang="zh-TW" altLang="en-US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DC36-C38C-4599-91F8-3B4244E0937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13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49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83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228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334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5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6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9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11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39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98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53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88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FB684-C96F-4C52-99C9-DAE0BACE720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39686-89BC-4358-95E2-C73257B932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348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CLI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ber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CLI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K77zZxaBoI?feature=oembed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qezrB_VssQ?feature=oembed" TargetMode="Externa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kzFI9rgwfU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849AD-126D-4A83-A507-6080FB948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80E7C7-6A83-407D-B342-FCFE55270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Create in 2023.09.07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67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37377-EC98-43D7-974B-EC5F0C42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75BBB3-FD3B-4B21-935D-0A83435B9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53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is </a:t>
            </a:r>
          </a:p>
          <a:p>
            <a:pPr marL="0" indent="0">
              <a:buNone/>
            </a:pPr>
            <a:r>
              <a:rPr lang="en-US" altLang="zh-TW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mathematical model or Algorithm</a:t>
            </a:r>
            <a:r>
              <a:rPr lang="en-US" altLang="zh-TW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which try to </a:t>
            </a:r>
            <a:r>
              <a:rPr lang="en-US" altLang="zh-TW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 or uncover underlying patterns embedded in the data.</a:t>
            </a:r>
          </a:p>
          <a:p>
            <a:pPr marL="0" indent="0">
              <a:buNone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547C1AC3-B8F9-4E7E-BB85-0E34EF00B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08" y="1655970"/>
            <a:ext cx="5023325" cy="45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37377-EC98-43D7-974B-EC5F0C42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75BBB3-FD3B-4B21-935D-0A83435B9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502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0" i="0" dirty="0"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Machine learning is </a:t>
            </a:r>
            <a:r>
              <a:rPr lang="en-US" altLang="zh-TW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algorithm</a:t>
            </a:r>
            <a:r>
              <a:rPr lang="en-US" altLang="zh-TW" sz="2400" b="0" i="0" dirty="0"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a </a:t>
            </a:r>
            <a:r>
              <a:rPr lang="en-US" altLang="zh-TW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mathematical model</a:t>
            </a:r>
            <a:r>
              <a:rPr lang="en-US" altLang="zh-TW" sz="2400" b="0" i="0" dirty="0"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or </a:t>
            </a:r>
            <a:r>
              <a:rPr lang="en-US" altLang="zh-TW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space representative</a:t>
            </a:r>
            <a:r>
              <a:rPr lang="en-US" altLang="zh-TW" sz="2400" b="0" i="0" dirty="0"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endParaRPr lang="zh-TW" altLang="en-US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 descr="BERT Explained | Papers With Code">
            <a:extLst>
              <a:ext uri="{FF2B5EF4-FFF2-40B4-BE49-F238E27FC236}">
                <a16:creationId xmlns:a16="http://schemas.microsoft.com/office/drawing/2014/main" id="{09F7F7FB-6DA8-4FC7-871F-3DE7DF10D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9" y="2913130"/>
            <a:ext cx="6483597" cy="25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837D27-A234-44AD-B3F7-065805404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2"/>
          <a:stretch/>
        </p:blipFill>
        <p:spPr bwMode="auto">
          <a:xfrm>
            <a:off x="7208774" y="2406617"/>
            <a:ext cx="4714454" cy="35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078D60-23E4-4240-8EAB-1F0BA74C485E}"/>
              </a:ext>
            </a:extLst>
          </p:cNvPr>
          <p:cNvSpPr txBox="1"/>
          <p:nvPr/>
        </p:nvSpPr>
        <p:spPr>
          <a:xfrm>
            <a:off x="1356997" y="5505628"/>
            <a:ext cx="504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Bidirectional Encoder from Transformer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DFAE6F-5EF5-44EA-A852-CE94FBDB6C41}"/>
              </a:ext>
            </a:extLst>
          </p:cNvPr>
          <p:cNvSpPr txBox="1"/>
          <p:nvPr/>
        </p:nvSpPr>
        <p:spPr>
          <a:xfrm>
            <a:off x="8866130" y="601623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: CLIP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86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4166C-49FC-42A3-B4A2-FFC23E89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1092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Machine Learning as </a:t>
            </a:r>
            <a:r>
              <a:rPr lang="en-US" altLang="zh-TW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space representative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C8D3DA-0E47-4C67-9C6D-B4FE5A37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We often use space representative to illustrate model input and output.</a:t>
            </a:r>
          </a:p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And word input as token, aka vector.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pplied Deep Learning - Part 3: Autoencoders | by Arden ...">
            <a:extLst>
              <a:ext uri="{FF2B5EF4-FFF2-40B4-BE49-F238E27FC236}">
                <a16:creationId xmlns:a16="http://schemas.microsoft.com/office/drawing/2014/main" id="{11740EBE-B80F-44DC-8CEB-2B5FDD59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952" y="2834506"/>
            <a:ext cx="6427588" cy="36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B4CC2CE-5295-48FB-8E89-9CC447054168}"/>
              </a:ext>
            </a:extLst>
          </p:cNvPr>
          <p:cNvSpPr txBox="1"/>
          <p:nvPr/>
        </p:nvSpPr>
        <p:spPr>
          <a:xfrm>
            <a:off x="3184517" y="6488668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60B6095-29DC-4EC1-8C0B-55B207617638}"/>
              </a:ext>
            </a:extLst>
          </p:cNvPr>
          <p:cNvSpPr txBox="1"/>
          <p:nvPr/>
        </p:nvSpPr>
        <p:spPr>
          <a:xfrm>
            <a:off x="1374032" y="4017359"/>
            <a:ext cx="1645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Sample space,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Input space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59F973-86F7-451C-BA23-C147F85D78F4}"/>
              </a:ext>
            </a:extLst>
          </p:cNvPr>
          <p:cNvSpPr txBox="1"/>
          <p:nvPr/>
        </p:nvSpPr>
        <p:spPr>
          <a:xfrm>
            <a:off x="9282975" y="4175084"/>
            <a:ext cx="1968817" cy="376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Output space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7159CB-7318-4A98-9AE4-D7A9CC515398}"/>
              </a:ext>
            </a:extLst>
          </p:cNvPr>
          <p:cNvSpPr txBox="1"/>
          <p:nvPr/>
        </p:nvSpPr>
        <p:spPr>
          <a:xfrm>
            <a:off x="3237936" y="522495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space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98EA855-1D01-4205-8D5D-FBA19190C9D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196992" y="4663690"/>
            <a:ext cx="694798" cy="311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86131E0-20D6-4341-83B5-6DC887489A83}"/>
              </a:ext>
            </a:extLst>
          </p:cNvPr>
          <p:cNvCxnSpPr>
            <a:cxnSpLocks/>
          </p:cNvCxnSpPr>
          <p:nvPr/>
        </p:nvCxnSpPr>
        <p:spPr>
          <a:xfrm flipH="1">
            <a:off x="9335840" y="4543939"/>
            <a:ext cx="868869" cy="275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EEA3BC2-C84F-4753-87E1-95BCD525CFE6}"/>
              </a:ext>
            </a:extLst>
          </p:cNvPr>
          <p:cNvCxnSpPr>
            <a:cxnSpLocks/>
          </p:cNvCxnSpPr>
          <p:nvPr/>
        </p:nvCxnSpPr>
        <p:spPr>
          <a:xfrm flipV="1">
            <a:off x="6199456" y="4864321"/>
            <a:ext cx="0" cy="319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A1541E-F1C9-48AC-B770-A33D4A2AC0B2}"/>
              </a:ext>
            </a:extLst>
          </p:cNvPr>
          <p:cNvSpPr txBox="1"/>
          <p:nvPr/>
        </p:nvSpPr>
        <p:spPr>
          <a:xfrm>
            <a:off x="9665524" y="5378346"/>
            <a:ext cx="24283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https://towardsdatascience.com/applied-deep-learning-part-3-autoencoders-1c083af4d798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251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E8B60A-8866-4045-8285-1BF1FE03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Example: </a:t>
            </a:r>
            <a:r>
              <a:rPr lang="en-US" altLang="zh-TW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Dice space representative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1711FC-D07A-4B78-B004-E397339BD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Roll a dice for one time. The sample result can be </a:t>
            </a: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{1,2,3,4,5,6}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, which can be think as sample space for rolling dice.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16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1F454A-0BF9-4971-A1ED-57B292D0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Exercise: 2D space representative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576AFD-99EB-424F-BFCE-435BDB6A3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Roll a dice for two times?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What is the sample space be like?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99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1F454A-0BF9-4971-A1ED-57B292D0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Exercise: 2D space representative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576AFD-99EB-424F-BFCE-435BDB6A3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21D8C1-9289-4E87-A419-2BAEAE019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6894" r="8692" b="2072"/>
          <a:stretch/>
        </p:blipFill>
        <p:spPr>
          <a:xfrm>
            <a:off x="2734961" y="1329204"/>
            <a:ext cx="6722077" cy="5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0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2FAFB-C22D-4D93-BA8E-63E29447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short: Space representative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FBE39-E32B-4011-ACEE-5A88E201C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u="sng" dirty="0">
                <a:latin typeface="Arial (本文)"/>
              </a:rPr>
              <a:t>Sample</a:t>
            </a:r>
            <a:r>
              <a:rPr lang="en-US" altLang="zh-TW" dirty="0">
                <a:latin typeface="Arial (本文)"/>
              </a:rPr>
              <a:t> as sample space</a:t>
            </a:r>
          </a:p>
          <a:p>
            <a:r>
              <a:rPr lang="en-US" altLang="zh-TW" u="sng" dirty="0">
                <a:latin typeface="Arial (本文)"/>
              </a:rPr>
              <a:t>Model</a:t>
            </a:r>
            <a:r>
              <a:rPr lang="en-US" altLang="zh-TW" dirty="0">
                <a:latin typeface="Arial (本文)"/>
              </a:rPr>
              <a:t> as a complex curve or non-planar surface</a:t>
            </a:r>
          </a:p>
          <a:p>
            <a:endParaRPr lang="zh-TW" altLang="en-US" dirty="0">
              <a:latin typeface="Arial (本文)"/>
            </a:endParaRPr>
          </a:p>
        </p:txBody>
      </p:sp>
    </p:spTree>
    <p:extLst>
      <p:ext uri="{BB962C8B-B14F-4D97-AF65-F5344CB8AC3E}">
        <p14:creationId xmlns:p14="http://schemas.microsoft.com/office/powerpoint/2010/main" val="46471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D264F-91A2-46C8-8F5C-6E7BDFB8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Deep Learning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actually be like?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D403C-36DC-440C-B937-6DAD6F31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Out of computing memory. (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記憶體不足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Environment setup.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環境設置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Lack of dataset.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資料量不足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Bad model performance.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模型準確度差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&gt; Overfitting, Underfitting problem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Machine Learning">
            <a:extLst>
              <a:ext uri="{FF2B5EF4-FFF2-40B4-BE49-F238E27FC236}">
                <a16:creationId xmlns:a16="http://schemas.microsoft.com/office/drawing/2014/main" id="{27B82D9E-C943-4106-A289-522325B2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17" y="1520625"/>
            <a:ext cx="4025175" cy="47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38A8F3F-922B-407B-9E3C-26B3A78D07FC}"/>
              </a:ext>
            </a:extLst>
          </p:cNvPr>
          <p:cNvSpPr txBox="1"/>
          <p:nvPr/>
        </p:nvSpPr>
        <p:spPr>
          <a:xfrm>
            <a:off x="9381202" y="6299078"/>
            <a:ext cx="1233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資料炸彈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86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D264F-91A2-46C8-8F5C-6E7BDFB8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Deep Learning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actually be like?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D403C-36DC-440C-B937-6DAD6F31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computing memory.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Environment setup.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Different ML framework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Lack of dataset.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Bad model performance.</a:t>
            </a: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D264F-91A2-46C8-8F5C-6E7BDFB8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Deep Learning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actually be like?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D403C-36DC-440C-B937-6DAD6F31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00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Out of computing memory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To check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support, use </a:t>
            </a:r>
            <a:r>
              <a:rPr lang="en-US" altLang="zh-TW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nvcc</a:t>
            </a:r>
            <a:r>
              <a:rPr lang="en-US" altLang="zh-TW" sz="2400" u="sng" dirty="0">
                <a:latin typeface="Arial" panose="020B0604020202020204" pitchFamily="34" charset="0"/>
                <a:cs typeface="Arial" panose="020B0604020202020204" pitchFamily="34" charset="0"/>
              </a:rPr>
              <a:t> - version </a:t>
            </a:r>
          </a:p>
          <a:p>
            <a:pPr marL="0" indent="0">
              <a:buNone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E7E9EA-E878-4B03-8D8B-7652CD54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1" y="3454838"/>
            <a:ext cx="7703475" cy="218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F94475-4C34-457C-99D4-F975F4BDF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703" y="3979673"/>
            <a:ext cx="6254831" cy="231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A6FEC23-218E-4CAA-BC21-361D6D5F3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563" y="1690688"/>
            <a:ext cx="4407007" cy="99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altLang="zh-TW" dirty="0"/>
              <a:t>About me: </a:t>
            </a:r>
            <a:r>
              <a:rPr lang="en" dirty="0"/>
              <a:t>姚睿銘</a:t>
            </a:r>
            <a:endParaRPr dirty="0"/>
          </a:p>
        </p:txBody>
      </p:sp>
      <p:sp>
        <p:nvSpPr>
          <p:cNvPr id="292" name="Google Shape;292;p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6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u="sng" dirty="0"/>
              <a:t>現任經歷</a:t>
            </a:r>
            <a:r>
              <a:rPr lang="en" b="1" dirty="0"/>
              <a:t>：</a:t>
            </a:r>
            <a:endParaRPr b="1" dirty="0"/>
          </a:p>
          <a:p>
            <a:pPr marL="1219170">
              <a:spcBef>
                <a:spcPts val="1600"/>
              </a:spcBef>
              <a:buChar char="-"/>
            </a:pPr>
            <a:r>
              <a:rPr lang="en" b="1" dirty="0"/>
              <a:t>大二</a:t>
            </a:r>
            <a:r>
              <a:rPr lang="en" dirty="0"/>
              <a:t>, 台科大 資訊工程學系</a:t>
            </a:r>
            <a:endParaRPr b="1" dirty="0"/>
          </a:p>
          <a:p>
            <a:pPr marL="1219170">
              <a:buChar char="-"/>
            </a:pPr>
            <a:r>
              <a:rPr lang="en" b="1" dirty="0"/>
              <a:t>技術部</a:t>
            </a:r>
            <a:r>
              <a:rPr lang="en" dirty="0"/>
              <a:t>, in NTUAI (台大人工智慧應用社)</a:t>
            </a:r>
            <a:endParaRPr dirty="0"/>
          </a:p>
          <a:p>
            <a:pPr marL="1219170">
              <a:buChar char="-"/>
            </a:pPr>
            <a:r>
              <a:rPr lang="en" b="1" dirty="0"/>
              <a:t>教學/行政</a:t>
            </a:r>
            <a:r>
              <a:rPr lang="en" dirty="0"/>
              <a:t>, in NTUST GDSC (台科大開源社)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u="sng" dirty="0"/>
              <a:t>研究主題</a:t>
            </a:r>
            <a:r>
              <a:rPr lang="en" b="1" dirty="0"/>
              <a:t>：</a:t>
            </a:r>
            <a:endParaRPr b="1" dirty="0"/>
          </a:p>
          <a:p>
            <a:pPr marL="0" indent="609585">
              <a:spcBef>
                <a:spcPts val="1600"/>
              </a:spcBef>
              <a:buNone/>
            </a:pPr>
            <a:r>
              <a:rPr lang="en" dirty="0"/>
              <a:t> NLP, CV, Web, Cybersecurity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u="sng" dirty="0"/>
              <a:t>社課</a:t>
            </a:r>
            <a:r>
              <a:rPr lang="en" dirty="0"/>
              <a:t>：</a:t>
            </a:r>
            <a:endParaRPr dirty="0"/>
          </a:p>
          <a:p>
            <a:pPr marL="0" indent="609585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機器學習基礎介紹 (using Tensorflow and Pytorch)</a:t>
            </a:r>
            <a:br>
              <a:rPr lang="en" sz="2267" dirty="0"/>
            </a:br>
            <a:r>
              <a:rPr lang="en" sz="2267" dirty="0"/>
              <a:t>	</a:t>
            </a:r>
            <a:r>
              <a:rPr lang="en" sz="1333" dirty="0"/>
              <a:t>※ 如果</a:t>
            </a:r>
            <a:r>
              <a:rPr lang="zh-TW" altLang="en-US" sz="1333" dirty="0"/>
              <a:t>之後</a:t>
            </a:r>
            <a:r>
              <a:rPr lang="en" sz="1333" dirty="0"/>
              <a:t>有其他特別想學的，歡迎在 Discord 上找 </a:t>
            </a:r>
            <a:r>
              <a:rPr lang="en" sz="1333" u="sng" dirty="0"/>
              <a:t>azure (姚睿銘)</a:t>
            </a:r>
            <a:r>
              <a:rPr lang="en" sz="1333" dirty="0"/>
              <a:t> 歐 </a:t>
            </a:r>
            <a:r>
              <a:rPr lang="en" sz="1467" dirty="0"/>
              <a:t>ฅ^•ﻌ•^ฅ</a:t>
            </a:r>
            <a:endParaRPr sz="2000" dirty="0"/>
          </a:p>
        </p:txBody>
      </p:sp>
      <p:pic>
        <p:nvPicPr>
          <p:cNvPr id="293" name="Google Shape;2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1314" y="975167"/>
            <a:ext cx="2735618" cy="417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2FDA9-EF1A-474C-BDB4-A61D20D6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接下來以演算法角度討論記憶體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3B322C-83F2-4CE9-A5AF-59FF922C4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此處涉及一點資工系的課程，請小心服用。</a:t>
            </a:r>
            <a:endParaRPr lang="en-US" altLang="zh-TW" dirty="0"/>
          </a:p>
          <a:p>
            <a:r>
              <a:rPr lang="zh-TW" altLang="en-US" dirty="0"/>
              <a:t>記憶體為什麼會不足呢？是甚麼佔據了我們的記憶體？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808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C00F42-6248-4ADD-8D44-459D1AD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Space Complexity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E80395-14B1-4558-BCB4-89E10075C1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space analysis can be classified into two part</a:t>
                </a:r>
              </a:p>
              <a:p>
                <a:pPr marL="0" indent="0">
                  <a:buNone/>
                </a:pPr>
                <a:endParaRPr lang="en-US" altLang="zh-TW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part, c </a:t>
                </a:r>
                <a:b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-&gt; The instruction space, space for variable, space for constants, </a:t>
                </a:r>
                <a:r>
                  <a:rPr lang="en-US" altLang="zh-TW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etc</a:t>
                </a:r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endParaRPr lang="en-US" altLang="zh-TW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AutoNum type="arabicPeriod" startAt="2"/>
                </a:pPr>
                <a:r>
                  <a:rPr lang="en-US" altLang="zh-TW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Variable part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b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-&gt; Algorithm’s space Complexity</a:t>
                </a:r>
              </a:p>
              <a:p>
                <a:pPr marL="914400" lvl="1" indent="-457200">
                  <a:buAutoNum type="arabicPeriod" startAt="2"/>
                </a:pPr>
                <a:endParaRPr lang="en-US" altLang="zh-TW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Accordingly, the space requirement S(P) of the program P can be defined</a:t>
                </a:r>
                <a:r>
                  <a:rPr lang="zh-TW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as:</a:t>
                </a:r>
              </a:p>
              <a:p>
                <a:pPr marL="457200" lvl="1" indent="0">
                  <a:buNone/>
                </a:pPr>
                <a:endParaRPr lang="en-US" altLang="zh-TW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ctr">
                  <a:buNone/>
                </a:pPr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TW" sz="3200" b="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457200" lvl="1" indent="0" algn="ctr">
                  <a:buNone/>
                </a:pPr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Reminder: We usually concentrate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TW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E80395-14B1-4558-BCB4-89E10075C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32375"/>
              </a:xfrm>
              <a:blipFill>
                <a:blip r:embed="rId4"/>
                <a:stretch>
                  <a:fillRect l="-928" t="-15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4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D264F-91A2-46C8-8F5C-6E7BDFB8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Deep Learning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actually be like?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D403C-36DC-440C-B937-6DAD6F31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Out of computing memory.</a:t>
            </a:r>
          </a:p>
          <a:p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setup.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Different ML framework</a:t>
            </a:r>
            <a:endParaRPr lang="en-US" altLang="zh-TW" sz="2400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Lack of dataset.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Bad model performance.</a:t>
            </a:r>
          </a:p>
          <a:p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226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720FA9-9E3D-40AF-A58E-CC1B01E0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Please use Virtual Environment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17AB08-7B89-4D58-8F6B-5118E5D45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Why should we use Virtual Environment in python?</a:t>
            </a:r>
          </a:p>
          <a:p>
            <a:pPr lvl="1"/>
            <a:r>
              <a:rPr lang="zh-TW" altLang="en-US" dirty="0"/>
              <a:t>隔絕環境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What should I select?</a:t>
            </a:r>
          </a:p>
          <a:p>
            <a:pPr lvl="1"/>
            <a:r>
              <a:rPr lang="en-US" altLang="zh-TW" dirty="0" err="1"/>
              <a:t>Virtualenvs</a:t>
            </a:r>
            <a:endParaRPr lang="en-US" altLang="zh-TW" dirty="0"/>
          </a:p>
          <a:p>
            <a:pPr lvl="1"/>
            <a:r>
              <a:rPr lang="en-US" altLang="zh-TW" dirty="0"/>
              <a:t>Anaconda</a:t>
            </a:r>
          </a:p>
          <a:p>
            <a:pPr lvl="1"/>
            <a:r>
              <a:rPr lang="en-US" altLang="zh-TW" dirty="0" err="1"/>
              <a:t>Miniconda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00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1A811F-6DEB-473E-AC89-FD311B53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as 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64A477-1DBC-45B3-86FE-14EEA7226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To use anaconda</a:t>
            </a:r>
          </a:p>
          <a:p>
            <a:pPr marL="514350" indent="-514350">
              <a:buAutoNum type="arabicPeriod"/>
            </a:pPr>
            <a:r>
              <a:rPr lang="en-US" altLang="zh-TW" dirty="0"/>
              <a:t>Install and open Anaconda navigator</a:t>
            </a:r>
          </a:p>
          <a:p>
            <a:pPr marL="514350" indent="-514350">
              <a:buAutoNum type="arabicPeriod"/>
            </a:pPr>
            <a:r>
              <a:rPr lang="en-US" altLang="zh-TW" dirty="0"/>
              <a:t>Click on VS Code Launch button</a:t>
            </a:r>
          </a:p>
          <a:p>
            <a:pPr marL="514350" indent="-514350">
              <a:buAutoNum type="arabicPeriod"/>
            </a:pPr>
            <a:r>
              <a:rPr lang="en-US" altLang="zh-TW" dirty="0"/>
              <a:t>Open </a:t>
            </a:r>
            <a:r>
              <a:rPr lang="en-US" altLang="zh-TW" dirty="0" err="1"/>
              <a:t>cmd</a:t>
            </a:r>
            <a:r>
              <a:rPr lang="en-US" altLang="zh-TW" dirty="0"/>
              <a:t> to change </a:t>
            </a:r>
            <a:r>
              <a:rPr lang="en-US" altLang="zh-TW" dirty="0" err="1"/>
              <a:t>conda</a:t>
            </a:r>
            <a:r>
              <a:rPr lang="en-US" altLang="zh-TW" dirty="0"/>
              <a:t> environment</a:t>
            </a:r>
          </a:p>
          <a:p>
            <a:pPr marL="514350" indent="-514350">
              <a:buAutoNum type="arabicPeriod"/>
            </a:pPr>
            <a:r>
              <a:rPr lang="en-US" altLang="zh-TW" dirty="0"/>
              <a:t>Done, if you want to install python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&lt;package name&gt;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31BA02-2E6E-4A2A-AA53-F2E10580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897" y="1825625"/>
            <a:ext cx="3269063" cy="373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21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FB91D-9851-406E-87F8-6A622AD0C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Python environment is a total mess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F5448-D848-4469-852F-4BDDE5F1A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加入圖片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D94768-ED9A-4AE9-962C-47158DED0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1506537"/>
            <a:ext cx="5060731" cy="4746308"/>
          </a:xfrm>
          <a:prstGeom prst="rect">
            <a:avLst/>
          </a:prstGeom>
        </p:spPr>
      </p:pic>
      <p:pic>
        <p:nvPicPr>
          <p:cNvPr id="1026" name="Picture 2" descr="Python Environment">
            <a:extLst>
              <a:ext uri="{FF2B5EF4-FFF2-40B4-BE49-F238E27FC236}">
                <a16:creationId xmlns:a16="http://schemas.microsoft.com/office/drawing/2014/main" id="{93AEF3C7-95DD-4C40-88C5-B92C0967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966" y="1288508"/>
            <a:ext cx="5257800" cy="520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A52B2C2-D27F-4373-8E5D-B554FB75080B}"/>
              </a:ext>
            </a:extLst>
          </p:cNvPr>
          <p:cNvSpPr txBox="1"/>
          <p:nvPr/>
        </p:nvSpPr>
        <p:spPr>
          <a:xfrm>
            <a:off x="2206991" y="6287135"/>
            <a:ext cx="2506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Python</a:t>
            </a:r>
            <a:r>
              <a:rPr lang="zh-TW" altLang="en-US" dirty="0"/>
              <a:t>環境變數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9780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D264F-91A2-46C8-8F5C-6E7BDFB8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Machine Learning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actually be like?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D403C-36DC-440C-B937-6DAD6F31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Out of computing memory.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Environment setup.</a:t>
            </a:r>
          </a:p>
          <a:p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ML framework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Lack of dataset.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Model performance.</a:t>
            </a: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4B92BC-035B-46F5-976B-BC6FA6C1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Arial" panose="020B0604020202020204" pitchFamily="34" charset="0"/>
                <a:cs typeface="Arial" panose="020B0604020202020204" pitchFamily="34" charset="0"/>
              </a:rPr>
              <a:t>Deep Learning Framework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3FAE6D-C073-4254-AFFA-2DB9414D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97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For Deep Learning Framework, you can use:</a:t>
            </a:r>
          </a:p>
          <a:p>
            <a:pPr lvl="1"/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Tensorflow.js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pPr lvl="1"/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</a:p>
          <a:p>
            <a:pPr marL="0" indent="0">
              <a:buNone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Some open source package require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, which isn’t exist in Apple’s IMAC.</a:t>
            </a:r>
          </a:p>
          <a:p>
            <a:pPr marL="0" indent="0">
              <a:buNone/>
            </a:pP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80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94C43-3180-4B36-85A6-54A1458B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atin typeface="Arial" panose="020B0604020202020204" pitchFamily="34" charset="0"/>
                <a:cs typeface="Arial" panose="020B0604020202020204" pitchFamily="34" charset="0"/>
              </a:rPr>
              <a:t>Guess the language model</a:t>
            </a:r>
            <a:r>
              <a:rPr lang="zh-TW" alt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400" dirty="0">
                <a:latin typeface="Arial" panose="020B0604020202020204" pitchFamily="34" charset="0"/>
                <a:cs typeface="Arial" panose="020B0604020202020204" pitchFamily="34" charset="0"/>
              </a:rPr>
              <a:t>made from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00DD7-0C23-4F02-8DB2-CEFE4364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CLIP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https://github.com/openai/CLIP</a:t>
            </a:r>
            <a:endParaRPr lang="zh-TW" altLang="en-US" sz="24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D7D4015-1C64-4337-8320-E4C630558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2"/>
          <a:stretch/>
        </p:blipFill>
        <p:spPr bwMode="auto">
          <a:xfrm>
            <a:off x="4079026" y="2513922"/>
            <a:ext cx="4714454" cy="35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0FDF609-0CF0-4555-B05F-E0503D2FC1BE}"/>
              </a:ext>
            </a:extLst>
          </p:cNvPr>
          <p:cNvSpPr txBox="1"/>
          <p:nvPr/>
        </p:nvSpPr>
        <p:spPr>
          <a:xfrm>
            <a:off x="5736382" y="612354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: CLIP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476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C83BB-402B-4761-BDF1-4301FCBC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Arial" panose="020B0604020202020204" pitchFamily="34" charset="0"/>
                <a:cs typeface="Arial" panose="020B0604020202020204" pitchFamily="34" charset="0"/>
              </a:rPr>
              <a:t>Guess the language model made from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23635B-CCFB-446F-A637-5F60C0F22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BERT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https://github.com/google-research/bert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BERT Explained | Papers With Code">
            <a:extLst>
              <a:ext uri="{FF2B5EF4-FFF2-40B4-BE49-F238E27FC236}">
                <a16:creationId xmlns:a16="http://schemas.microsoft.com/office/drawing/2014/main" id="{D02654F2-2AC9-4303-AEF2-F0F96FD5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61" y="2878840"/>
            <a:ext cx="6483597" cy="25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6DB4479-A09E-4B03-8071-D4CEC85E082D}"/>
              </a:ext>
            </a:extLst>
          </p:cNvPr>
          <p:cNvSpPr txBox="1"/>
          <p:nvPr/>
        </p:nvSpPr>
        <p:spPr>
          <a:xfrm>
            <a:off x="4167509" y="5471338"/>
            <a:ext cx="504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Bidirectional Encoder from Transformer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B685A-1CE9-40C0-9A4B-C0EAADB5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For this lecture: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292CE1-9B7B-4D3C-A32B-6CA19FAD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You would not learn: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current LLMs, CV structure.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Master coding every deep learning framework.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Become a experienced Machine Learning expert.</a:t>
            </a:r>
          </a:p>
          <a:p>
            <a:pPr marL="457200" lvl="1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Instead, You would learn: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overall view for Deep Learning.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building block, learning path to start ML journey.</a:t>
            </a:r>
          </a:p>
        </p:txBody>
      </p:sp>
    </p:spTree>
    <p:extLst>
      <p:ext uri="{BB962C8B-B14F-4D97-AF65-F5344CB8AC3E}">
        <p14:creationId xmlns:p14="http://schemas.microsoft.com/office/powerpoint/2010/main" val="4087682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94C43-3180-4B36-85A6-54A1458B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atin typeface="Arial" panose="020B0604020202020204" pitchFamily="34" charset="0"/>
                <a:cs typeface="Arial" panose="020B0604020202020204" pitchFamily="34" charset="0"/>
              </a:rPr>
              <a:t>Guess the language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00DD7-0C23-4F02-8DB2-CEFE4364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CLIP </a:t>
            </a:r>
            <a:r>
              <a:rPr lang="en-US" altLang="zh-TW" sz="2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https://github.com/openai/CLIP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8E0C01-7599-4678-90D9-000F92EF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10" y="2722403"/>
            <a:ext cx="4766310" cy="31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9BF3DB-3C8B-4924-82CD-9A32E8F50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188" y="2722404"/>
            <a:ext cx="5148856" cy="31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A1252AD-8E98-4BD5-AF28-DB7ABAD29DCF}"/>
              </a:ext>
            </a:extLst>
          </p:cNvPr>
          <p:cNvSpPr txBox="1"/>
          <p:nvPr/>
        </p:nvSpPr>
        <p:spPr>
          <a:xfrm>
            <a:off x="1118637" y="5992297"/>
            <a:ext cx="6860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https://www.assemblyai.com/blog/pytorch-vs-tensorflow-in-2023/</a:t>
            </a:r>
          </a:p>
        </p:txBody>
      </p:sp>
    </p:spTree>
    <p:extLst>
      <p:ext uri="{BB962C8B-B14F-4D97-AF65-F5344CB8AC3E}">
        <p14:creationId xmlns:p14="http://schemas.microsoft.com/office/powerpoint/2010/main" val="145528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D264F-91A2-46C8-8F5C-6E7BDFB8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Machine Learning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actually be like?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D403C-36DC-440C-B937-6DAD6F31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Out of computing memory.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Environment setup.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Different ML framework</a:t>
            </a:r>
          </a:p>
          <a:p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dataset.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Model performance.</a:t>
            </a: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73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D264F-91A2-46C8-8F5C-6E7BDFB8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dataset from experience.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D403C-36DC-440C-B937-6DAD6F31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88622A-5EEB-44E7-9715-208D96ED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77" y="1515423"/>
            <a:ext cx="7643446" cy="46322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00A4C8D-47F6-4C63-A67A-D999E7212E47}"/>
              </a:ext>
            </a:extLst>
          </p:cNvPr>
          <p:cNvSpPr txBox="1"/>
          <p:nvPr/>
        </p:nvSpPr>
        <p:spPr>
          <a:xfrm>
            <a:off x="3713284" y="6200409"/>
            <a:ext cx="476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圖片中，我花了兩小時剪輯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分鐘的台語音訊</a:t>
            </a:r>
          </a:p>
        </p:txBody>
      </p:sp>
    </p:spTree>
    <p:extLst>
      <p:ext uri="{BB962C8B-B14F-4D97-AF65-F5344CB8AC3E}">
        <p14:creationId xmlns:p14="http://schemas.microsoft.com/office/powerpoint/2010/main" val="88067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D69EE-A334-4D2B-86B4-C915F339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dataset from experience.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6C94B13-AF8B-4625-BBB3-390F6610D8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835" y="2084825"/>
            <a:ext cx="4530165" cy="399383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2CEB55-8AAC-4E36-B8B1-458EDF6AAE7C}"/>
              </a:ext>
            </a:extLst>
          </p:cNvPr>
          <p:cNvSpPr txBox="1"/>
          <p:nvPr/>
        </p:nvSpPr>
        <p:spPr>
          <a:xfrm>
            <a:off x="2378037" y="6123543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特定</a:t>
            </a:r>
            <a:r>
              <a:rPr lang="en-US" altLang="zh-TW" dirty="0"/>
              <a:t>Data label</a:t>
            </a:r>
            <a:r>
              <a:rPr lang="zh-TW" altLang="en-US" dirty="0"/>
              <a:t>給太少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AF98AC-6A6F-437F-AD20-63384781C3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20" y="1467168"/>
            <a:ext cx="3014272" cy="5025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831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D2B838-8D0C-458A-B6B5-5700B769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dataset for GPT2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696DF7-6CAC-4BFB-A394-8E78DFF9D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In other’s research from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ChatGPT’s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ancestor </a:t>
            </a:r>
            <a:r>
              <a:rPr lang="en-US" altLang="zh-TW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GPT2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said that:</a:t>
            </a:r>
          </a:p>
          <a:p>
            <a:pPr marL="457200" lvl="1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 promising source of diverse and nearly unlimited text is web scrapes such as Common Crawl.</a:t>
            </a:r>
          </a:p>
          <a:p>
            <a:pPr marL="457200" lvl="1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457200" lvl="1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resulting dataset,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WebText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contains the text subset of these </a:t>
            </a:r>
            <a:r>
              <a:rPr lang="en-US" altLang="zh-TW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million links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 All results presented in this paper use a preliminary version of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WebText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which does not include links created after Dec 2017 and which after de-duplication and some heuristic based cleaning contains slightly over 8 million documents for 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total of 40 GB of text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C470F3C-DA28-4A1B-9E73-257465C44BEB}"/>
              </a:ext>
            </a:extLst>
          </p:cNvPr>
          <p:cNvSpPr txBox="1"/>
          <p:nvPr/>
        </p:nvSpPr>
        <p:spPr>
          <a:xfrm>
            <a:off x="838200" y="5670332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Language Models are Unsupervised Multitask Learners (arXiv:1904.02679)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2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D264F-91A2-46C8-8F5C-6E7BDFB8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Machine Learning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actually be like?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D403C-36DC-440C-B937-6DAD6F31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Out of computing memory.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Environment setup.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Different ML framework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Lack of dataset.</a:t>
            </a:r>
          </a:p>
          <a:p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performance.</a:t>
            </a: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7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A3D83-FFF7-426F-8178-65300283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differenatiate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model performance? 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324D5A-E0A0-484D-8612-B0E957155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一般而言，模型的訓練資料會化為兩種：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dataset </a:t>
            </a:r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訓練資料集</a:t>
            </a:r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dataset </a:t>
            </a:r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測試資料集</a:t>
            </a:r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我們會根據這模型對於 </a:t>
            </a:r>
            <a:r>
              <a:rPr lang="zh-TW" altLang="en-US" sz="2400" u="sng" dirty="0"/>
              <a:t>訓練資料集</a:t>
            </a:r>
            <a:r>
              <a:rPr lang="en-US" altLang="zh-TW" sz="2400" u="sng" dirty="0"/>
              <a:t>(Training dataset)</a:t>
            </a:r>
            <a:r>
              <a:rPr lang="en-US" altLang="zh-TW" sz="2400" dirty="0"/>
              <a:t>  </a:t>
            </a:r>
            <a:r>
              <a:rPr lang="zh-TW" altLang="en-US" sz="2400" dirty="0"/>
              <a:t>和</a:t>
            </a:r>
            <a:r>
              <a:rPr lang="en-US" altLang="zh-TW" sz="2400" dirty="0"/>
              <a:t> </a:t>
            </a:r>
            <a:r>
              <a:rPr lang="zh-TW" altLang="en-US" sz="2400" u="sng" dirty="0"/>
              <a:t>測試資料集</a:t>
            </a:r>
            <a:r>
              <a:rPr lang="en-US" altLang="zh-TW" sz="2400" u="sng" dirty="0"/>
              <a:t>(Testing dataset)</a:t>
            </a:r>
            <a:r>
              <a:rPr lang="zh-TW" altLang="en-US" sz="2400" dirty="0"/>
              <a:t> 去做預測，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這些 準確度</a:t>
            </a:r>
            <a:r>
              <a:rPr lang="en-US" altLang="zh-TW" sz="2400" dirty="0"/>
              <a:t>(accuracy)</a:t>
            </a:r>
            <a:r>
              <a:rPr lang="zh-TW" altLang="en-US" sz="2400" dirty="0"/>
              <a:t> 會變成評判模型的工具。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A2748F-83A7-41AA-B8F1-349766AC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" y="5751214"/>
            <a:ext cx="10515600" cy="2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09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5A6EBF-C770-43F3-A1D7-A689950E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Underfitting (</a:t>
            </a:r>
            <a:r>
              <a:rPr lang="zh-TW" altLang="en-US" dirty="0"/>
              <a:t>擬合不足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DDE433-F0D1-4CB5-B1C8-13D29657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Prediction for 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both training and testing dataset </a:t>
            </a:r>
            <a:r>
              <a:rPr lang="en-US" altLang="zh-TW" dirty="0"/>
              <a:t>are low.</a:t>
            </a:r>
            <a:endParaRPr lang="zh-TW" altLang="en-US" dirty="0"/>
          </a:p>
        </p:txBody>
      </p:sp>
      <p:pic>
        <p:nvPicPr>
          <p:cNvPr id="4098" name="Picture 2" descr="What is Underfitting | DataRobot Artificial Intelligence Wiki">
            <a:extLst>
              <a:ext uri="{FF2B5EF4-FFF2-40B4-BE49-F238E27FC236}">
                <a16:creationId xmlns:a16="http://schemas.microsoft.com/office/drawing/2014/main" id="{FE62897C-3241-4DA0-9DF7-B8BEC1BD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83" y="3009741"/>
            <a:ext cx="9643634" cy="23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23BE10B-F47F-47C7-9A87-D4C09FA1FA83}"/>
              </a:ext>
            </a:extLst>
          </p:cNvPr>
          <p:cNvSpPr txBox="1"/>
          <p:nvPr/>
        </p:nvSpPr>
        <p:spPr>
          <a:xfrm>
            <a:off x="1274183" y="540432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https://www.datarobot.com/wiki/underfitting/</a:t>
            </a:r>
          </a:p>
        </p:txBody>
      </p:sp>
    </p:spTree>
    <p:extLst>
      <p:ext uri="{BB962C8B-B14F-4D97-AF65-F5344CB8AC3E}">
        <p14:creationId xmlns:p14="http://schemas.microsoft.com/office/powerpoint/2010/main" val="886665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49A00-CD09-4E6B-891A-B5145B2D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Overfitting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過度擬和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49F836-A5B9-4DF8-A020-A7112C56F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Prediction for 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 dataset </a:t>
            </a:r>
            <a:r>
              <a:rPr lang="en-US" altLang="zh-TW" dirty="0"/>
              <a:t>is high, but for 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 dataset </a:t>
            </a:r>
            <a:r>
              <a:rPr lang="en-US" altLang="zh-TW" dirty="0"/>
              <a:t>are low.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122" name="Picture 2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0510A9D4-BCF5-4A9C-9DF8-06F79CCA5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5"/>
          <a:stretch/>
        </p:blipFill>
        <p:spPr bwMode="auto">
          <a:xfrm>
            <a:off x="2988945" y="2824322"/>
            <a:ext cx="6648450" cy="32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98DD4BC1-158C-40EF-BB4F-58EF6DFFB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49"/>
          <a:stretch/>
        </p:blipFill>
        <p:spPr bwMode="auto">
          <a:xfrm>
            <a:off x="2988945" y="2442370"/>
            <a:ext cx="6648450" cy="3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0DA9F96-38F3-443D-A50A-1AEE19D9AB4B}"/>
              </a:ext>
            </a:extLst>
          </p:cNvPr>
          <p:cNvSpPr txBox="1"/>
          <p:nvPr/>
        </p:nvSpPr>
        <p:spPr>
          <a:xfrm>
            <a:off x="2988945" y="6023024"/>
            <a:ext cx="7466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https://towardsdatascience.com/techniques-for-handling-underfitting-and-overfitting-in-machine-learning-348daa2380b9</a:t>
            </a:r>
          </a:p>
        </p:txBody>
      </p:sp>
    </p:spTree>
    <p:extLst>
      <p:ext uri="{BB962C8B-B14F-4D97-AF65-F5344CB8AC3E}">
        <p14:creationId xmlns:p14="http://schemas.microsoft.com/office/powerpoint/2010/main" val="1456445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DA2139-9A3D-429D-A35C-3A2B9CD5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F747A2-46E3-473A-B636-85D3352C3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072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Previous we know the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datasize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for training GPT2, 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let look at the performance for GPT2: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80CAF49-E394-4CD2-93CA-A868D4B3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53" y="3429000"/>
            <a:ext cx="10943493" cy="199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3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6423A4-862F-4A31-B5A6-F733A741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FBE19-8DED-4B01-BCD8-B9C38CC1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642803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b="1" u="sng" dirty="0">
                <a:latin typeface="Arial" panose="020B0604020202020204" pitchFamily="34" charset="0"/>
                <a:cs typeface="Arial" panose="020B0604020202020204" pitchFamily="34" charset="0"/>
              </a:rPr>
              <a:t>Overview of Machine Learning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1. What is Machine Learning?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2. Type of the Machine Learning.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3. Machine Learning as </a:t>
            </a:r>
            <a:r>
              <a:rPr lang="en-US" altLang="zh-TW" b="0" i="0" dirty="0"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space representative.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4. </a:t>
            </a:r>
            <a:r>
              <a:rPr lang="en-US" altLang="zh-TW" b="0" i="0" dirty="0">
                <a:effectLst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Example: Dice space representative &amp;&amp; 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Exercise: 2D space representative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5. What is Deep Learning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actually be like?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6.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Guess the language model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made from?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u="sng" dirty="0">
                <a:latin typeface="Arial" panose="020B0604020202020204" pitchFamily="34" charset="0"/>
                <a:cs typeface="Arial" panose="020B0604020202020204" pitchFamily="34" charset="0"/>
              </a:rPr>
              <a:t>About classification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1. Data categories in statistics.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2. </a:t>
            </a:r>
            <a:r>
              <a:rPr lang="en-US" altLang="zh-TW" dirty="0"/>
              <a:t>What is </a:t>
            </a:r>
            <a:r>
              <a:rPr lang="en-US" altLang="zh-TW" dirty="0" err="1"/>
              <a:t>mnist</a:t>
            </a:r>
            <a:r>
              <a:rPr lang="en-US" altLang="zh-TW" dirty="0"/>
              <a:t> dataset?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3.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Train and Test model. 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4. How to differentiate model performance? </a:t>
            </a:r>
          </a:p>
          <a:p>
            <a:r>
              <a:rPr lang="en-US" altLang="zh-TW" b="1" u="sng" dirty="0">
                <a:latin typeface="Arial" panose="020B0604020202020204" pitchFamily="34" charset="0"/>
                <a:cs typeface="Arial" panose="020B0604020202020204" pitchFamily="34" charset="0"/>
              </a:rPr>
              <a:t>Hands on Coding 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1.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2.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3. Optimization</a:t>
            </a:r>
          </a:p>
          <a:p>
            <a:pPr marL="0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82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54CDB-50CD-4338-A239-392A202F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latin typeface="Arial" panose="020B0604020202020204" pitchFamily="34" charset="0"/>
                <a:cs typeface="Arial" panose="020B0604020202020204" pitchFamily="34" charset="0"/>
              </a:rPr>
              <a:t>About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0644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6423A4-862F-4A31-B5A6-F733A741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FBE19-8DED-4B01-BCD8-B9C38CC1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642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u="sng" dirty="0">
                <a:latin typeface="Arial" panose="020B0604020202020204" pitchFamily="34" charset="0"/>
                <a:cs typeface="Arial" panose="020B0604020202020204" pitchFamily="34" charset="0"/>
              </a:rPr>
              <a:t>About classification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1. </a:t>
            </a:r>
            <a:r>
              <a:rPr lang="en-US" altLang="zh-TW" dirty="0"/>
              <a:t>What is </a:t>
            </a:r>
            <a:r>
              <a:rPr lang="en-US" altLang="zh-TW" dirty="0" err="1"/>
              <a:t>mnist</a:t>
            </a:r>
            <a:r>
              <a:rPr lang="en-US" altLang="zh-TW" dirty="0"/>
              <a:t> dataset?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2. Data categories in statistics.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3. </a:t>
            </a:r>
            <a:r>
              <a:rPr lang="en-US" altLang="zh-TW" dirty="0"/>
              <a:t>What is classification: from input &amp;&amp; model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4. Feed Forward Network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5.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Train and Test model. </a:t>
            </a: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97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FD9583-552A-4FA0-8E4D-C22AD411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mnist</a:t>
            </a:r>
            <a:r>
              <a:rPr lang="en-US" altLang="zh-TW" dirty="0"/>
              <a:t> dataset?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BB3D8E-0C0C-4A71-B108-1B355FC02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Hello world in Deep Learning</a:t>
            </a:r>
            <a:endParaRPr lang="zh-TW" altLang="en-US" dirty="0"/>
          </a:p>
        </p:txBody>
      </p:sp>
      <p:pic>
        <p:nvPicPr>
          <p:cNvPr id="4099" name="Picture 3" descr="Visualization">
            <a:extLst>
              <a:ext uri="{FF2B5EF4-FFF2-40B4-BE49-F238E27FC236}">
                <a16:creationId xmlns:a16="http://schemas.microsoft.com/office/drawing/2014/main" id="{3D3F18F8-EABA-44DD-BB02-F6E76072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92" y="1229825"/>
            <a:ext cx="4947138" cy="494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22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34BF3C-FC6B-45B2-839E-8A9FE889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Data categories in statistics?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3E04EE-C953-4226-A8CB-D5B52A3FA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If you are familiar with statistics,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category data and non-category data (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類別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非類別資料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結構化資料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Unstructured data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Category data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gender, book name</a:t>
            </a: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-&gt; Does not have mathematical meaning.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Non-category data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time, weight, height</a:t>
            </a: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-&gt; Have mathematical meaning.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Structured data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image in CV, text and voice spectrum in NLP</a:t>
            </a:r>
          </a:p>
          <a:p>
            <a:pPr lvl="1"/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08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3FA6B-7978-4A77-9492-2EDEFA2A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classification: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A6EEDA-57D2-4DA2-9B62-F2EC8CE43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8611" y="1690688"/>
            <a:ext cx="4538716" cy="4351338"/>
          </a:xfrm>
        </p:spPr>
      </p:pic>
    </p:spTree>
    <p:extLst>
      <p:ext uri="{BB962C8B-B14F-4D97-AF65-F5344CB8AC3E}">
        <p14:creationId xmlns:p14="http://schemas.microsoft.com/office/powerpoint/2010/main" val="312235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70A5A-04D8-45BB-8619-AEDBAE5F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FNN (Fully Connected Neuron Network)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D0586BB-EE13-4EBF-8D9A-7C28FC19D3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First start with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as base model.</a:t>
                </a:r>
              </a:p>
              <a:p>
                <a:r>
                  <a:rPr lang="en-US" altLang="zh-TW" dirty="0"/>
                  <a:t>We can use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as one neuron and build more complex structure.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D0586BB-EE13-4EBF-8D9A-7C28FC19D3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he structure of FNNs as ML models used in this paper ...">
            <a:extLst>
              <a:ext uri="{FF2B5EF4-FFF2-40B4-BE49-F238E27FC236}">
                <a16:creationId xmlns:a16="http://schemas.microsoft.com/office/drawing/2014/main" id="{A5ACC3FF-B8A4-45CB-B2A6-AA31B4E33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34" y="3480222"/>
            <a:ext cx="6175330" cy="29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8437FA4-0B0A-47E9-BEF3-DF5E5AB85A4A}"/>
              </a:ext>
            </a:extLst>
          </p:cNvPr>
          <p:cNvSpPr txBox="1"/>
          <p:nvPr/>
        </p:nvSpPr>
        <p:spPr>
          <a:xfrm>
            <a:off x="1136730" y="6465104"/>
            <a:ext cx="9918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/>
              <a:t>https://www.researchgate.net/figure/The-structure-of-FNNs-as-ML-models-used-in-this-paper_fig2_364953486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0593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4EE0A-CC47-486B-8FED-CFFACEEC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FNN</a:t>
            </a:r>
            <a:r>
              <a:rPr lang="zh-TW" altLang="en-US" dirty="0"/>
              <a:t> </a:t>
            </a:r>
            <a:r>
              <a:rPr lang="en-US" altLang="zh-TW" dirty="0"/>
              <a:t>video</a:t>
            </a:r>
            <a:endParaRPr lang="zh-TW" altLang="en-US" dirty="0"/>
          </a:p>
        </p:txBody>
      </p:sp>
      <p:pic>
        <p:nvPicPr>
          <p:cNvPr id="4" name="線上媒體 3" title="Layers in a Neural Network explained">
            <a:hlinkClick r:id="" action="ppaction://media"/>
            <a:extLst>
              <a:ext uri="{FF2B5EF4-FFF2-40B4-BE49-F238E27FC236}">
                <a16:creationId xmlns:a16="http://schemas.microsoft.com/office/drawing/2014/main" id="{0FF276EA-33E8-48D4-86A7-10F5F2AEDC0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20118" y="1316986"/>
            <a:ext cx="9551764" cy="53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0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22BDD1-B818-457E-8529-021D924A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 model be Like: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091901-650A-4137-9C6F-F2054B35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Forward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Backward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Compute Loss and Accuracy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7406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A8C89-4CA9-43E7-A999-7B3FED50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Forward</a:t>
            </a:r>
            <a:r>
              <a:rPr lang="zh-TW" altLang="en-US" dirty="0"/>
              <a:t>：</a:t>
            </a:r>
            <a:r>
              <a:rPr lang="en-US" altLang="zh-TW" dirty="0"/>
              <a:t>Feed Forward Network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FF4CEF-A4DE-4101-80C4-CB09DEDD5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 -&gt; [Model] -&gt; Prediction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B0E88BA-9516-4418-90EC-8406B9F9E74E}"/>
              </a:ext>
            </a:extLst>
          </p:cNvPr>
          <p:cNvSpPr/>
          <p:nvPr/>
        </p:nvSpPr>
        <p:spPr>
          <a:xfrm>
            <a:off x="5227899" y="2970930"/>
            <a:ext cx="1828800" cy="1305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Model</a:t>
            </a:r>
            <a:endParaRPr lang="zh-TW" altLang="en-US" sz="3600" dirty="0"/>
          </a:p>
        </p:txBody>
      </p:sp>
      <p:pic>
        <p:nvPicPr>
          <p:cNvPr id="2052" name="Picture 4" descr="未提供說明。">
            <a:extLst>
              <a:ext uri="{FF2B5EF4-FFF2-40B4-BE49-F238E27FC236}">
                <a16:creationId xmlns:a16="http://schemas.microsoft.com/office/drawing/2014/main" id="{8CC26E49-4D91-4C02-AEF5-388DC3B96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30184" r="6677" b="12965"/>
          <a:stretch/>
        </p:blipFill>
        <p:spPr bwMode="auto">
          <a:xfrm>
            <a:off x="838200" y="5097562"/>
            <a:ext cx="10946757" cy="107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199D7ACA-3712-47D3-9920-EF41DF6DD2E5}"/>
              </a:ext>
            </a:extLst>
          </p:cNvPr>
          <p:cNvSpPr/>
          <p:nvPr/>
        </p:nvSpPr>
        <p:spPr>
          <a:xfrm>
            <a:off x="7269203" y="3326319"/>
            <a:ext cx="1354238" cy="59426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210E54-FC07-4251-9A4E-3CB82AC7A405}"/>
              </a:ext>
            </a:extLst>
          </p:cNvPr>
          <p:cNvSpPr txBox="1"/>
          <p:nvPr/>
        </p:nvSpPr>
        <p:spPr>
          <a:xfrm>
            <a:off x="8728035" y="3361843"/>
            <a:ext cx="56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E19B260-EA65-4F98-8E8D-97B6D13A1168}"/>
              </a:ext>
            </a:extLst>
          </p:cNvPr>
          <p:cNvSpPr/>
          <p:nvPr/>
        </p:nvSpPr>
        <p:spPr>
          <a:xfrm>
            <a:off x="3661157" y="3407026"/>
            <a:ext cx="1354238" cy="59426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A99C09-4FBC-4E3B-82B7-5E5DC02B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10" y="2871595"/>
            <a:ext cx="1515843" cy="15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4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B4294-1A01-4A19-9EAB-1A0C1C04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Backward core: Newton Method</a:t>
            </a:r>
            <a:endParaRPr lang="zh-TW" altLang="en-US" dirty="0"/>
          </a:p>
        </p:txBody>
      </p:sp>
      <p:pic>
        <p:nvPicPr>
          <p:cNvPr id="4" name="線上媒體 3" title="What is Newton's Method?">
            <a:hlinkClick r:id="" action="ppaction://media"/>
            <a:extLst>
              <a:ext uri="{FF2B5EF4-FFF2-40B4-BE49-F238E27FC236}">
                <a16:creationId xmlns:a16="http://schemas.microsoft.com/office/drawing/2014/main" id="{90938AD2-2BA4-4901-99BB-9DC70E37F4E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65431" y="1375067"/>
            <a:ext cx="9461138" cy="53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54CDB-50CD-4338-A239-392A202F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latin typeface="Arial" panose="020B0604020202020204" pitchFamily="34" charset="0"/>
                <a:cs typeface="Arial" panose="020B0604020202020204" pitchFamily="34" charset="0"/>
              </a:rPr>
              <a:t>Overview of Machine Learning</a:t>
            </a:r>
            <a:endParaRPr lang="zh-TW" altLang="en-US" u="sng" dirty="0"/>
          </a:p>
        </p:txBody>
      </p:sp>
    </p:spTree>
    <p:extLst>
      <p:ext uri="{BB962C8B-B14F-4D97-AF65-F5344CB8AC3E}">
        <p14:creationId xmlns:p14="http://schemas.microsoft.com/office/powerpoint/2010/main" val="2454067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B4294-1A01-4A19-9EAB-1A0C1C04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Backward core: Gradient decent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3E36C98-EC5D-47BB-B7F0-99E1A027B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formula of Newton method (</a:t>
                </a:r>
                <a:r>
                  <a:rPr lang="zh-TW" altLang="en-US" dirty="0"/>
                  <a:t>牛頓法</a:t>
                </a:r>
                <a:r>
                  <a:rPr lang="en-US" altLang="zh-TW" dirty="0"/>
                  <a:t>)</a:t>
                </a:r>
              </a:p>
              <a:p>
                <a:pPr marL="0" indent="0">
                  <a:buNone/>
                </a:pPr>
                <a:endParaRPr lang="en-US" altLang="zh-TW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Compare with Backpropagation,</a:t>
                </a:r>
              </a:p>
              <a:p>
                <a:pPr marL="0" indent="0">
                  <a:buNone/>
                </a:pPr>
                <a:endParaRPr lang="en-US" altLang="zh-TW" sz="100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η</m:t>
                    </m:r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∇L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pPr marL="457200" lvl="1" indent="0" algn="ctr">
                  <a:buNone/>
                </a:pPr>
                <a:endParaRPr lang="en-US" altLang="zh-TW" sz="4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𝑒𝑥𝑝𝑟𝑒𝑠𝑠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3E36C98-EC5D-47BB-B7F0-99E1A027B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771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B4294-1A01-4A19-9EAB-1A0C1C04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Backward: Backpropagation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E36C98-EC5D-47BB-B7F0-99E1A027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Get Prediction: from previous </a:t>
            </a:r>
            <a:r>
              <a:rPr lang="en-US" altLang="zh-TW" u="sng" dirty="0"/>
              <a:t>Forward</a:t>
            </a:r>
            <a:r>
              <a:rPr lang="zh-TW" altLang="en-US" u="sng" dirty="0"/>
              <a:t> </a:t>
            </a:r>
            <a:r>
              <a:rPr lang="en-US" altLang="zh-TW" u="sng" dirty="0"/>
              <a:t>step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Compute Loss and gradient: using “Prediction” &amp;&amp; “Label”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Apply Gradient Decent: update parameter.</a:t>
            </a:r>
            <a:endParaRPr lang="zh-TW" altLang="en-US" dirty="0"/>
          </a:p>
        </p:txBody>
      </p:sp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D9C2D5E6-E1FA-4F05-8F53-E31A0774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94" y="3429000"/>
            <a:ext cx="8736612" cy="330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929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38F70-161B-4FE6-AE8A-6C6C746A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model be like: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D701B2-CB64-4A57-855B-CC688CED9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Forward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trike="sngStrike" dirty="0"/>
              <a:t>Backward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Compute Accuracy</a:t>
            </a:r>
            <a:endParaRPr lang="zh-TW" altLang="en-US" dirty="0"/>
          </a:p>
          <a:p>
            <a:pPr marL="0" indent="0">
              <a:buNone/>
            </a:pPr>
            <a:endParaRPr lang="zh-TW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993823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54CDB-50CD-4338-A239-392A202F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u="sng" dirty="0">
                <a:latin typeface="Arial" panose="020B0604020202020204" pitchFamily="34" charset="0"/>
                <a:cs typeface="Arial" panose="020B0604020202020204" pitchFamily="34" charset="0"/>
              </a:rPr>
              <a:t>Hands on Coding 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71D486-D6D1-406E-84BB-38374BE7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49EDF3F-43F7-4F65-B67E-F968676F6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868" y="527539"/>
            <a:ext cx="9414264" cy="5242033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113B566-C6B7-4163-A0F4-AEBE4E34145D}"/>
              </a:ext>
            </a:extLst>
          </p:cNvPr>
          <p:cNvSpPr txBox="1"/>
          <p:nvPr/>
        </p:nvSpPr>
        <p:spPr>
          <a:xfrm>
            <a:off x="1388868" y="5931986"/>
            <a:ext cx="6093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https://speech.ee.ntu.edu.tw/~hylee/ml/ml2021-course-data/hw/Pytorch/Pytorch_Tutorial_1.pdf</a:t>
            </a:r>
          </a:p>
        </p:txBody>
      </p:sp>
    </p:spTree>
    <p:extLst>
      <p:ext uri="{BB962C8B-B14F-4D97-AF65-F5344CB8AC3E}">
        <p14:creationId xmlns:p14="http://schemas.microsoft.com/office/powerpoint/2010/main" val="4027171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6423A4-862F-4A31-B5A6-F733A741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FBE19-8DED-4B01-BCD8-B9C38CC1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642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u="sng" dirty="0">
                <a:latin typeface="Arial" panose="020B0604020202020204" pitchFamily="34" charset="0"/>
                <a:cs typeface="Arial" panose="020B0604020202020204" pitchFamily="34" charset="0"/>
              </a:rPr>
              <a:t>Hands on Coding 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1.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2.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3. Optimization</a:t>
            </a:r>
          </a:p>
          <a:p>
            <a:pPr marL="0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535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89F303-0BF1-4F95-AE79-AF9360A0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en-US" altLang="zh-TW" dirty="0" err="1"/>
              <a:t>Colab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838FA3-F0E9-46D3-807E-2B5CAF9A7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https://colab.research.google.com/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20337C-0FD7-4D49-81D7-868D9002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17" y="3338512"/>
            <a:ext cx="735916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70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2C648-D427-4B38-9970-485F9FC2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Optimization:</a:t>
            </a:r>
            <a:r>
              <a:rPr lang="zh-TW" altLang="en-US" dirty="0"/>
              <a:t> </a:t>
            </a:r>
            <a:r>
              <a:rPr lang="en-US" altLang="zh-TW" dirty="0"/>
              <a:t>Batch normalization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3A54B-0EF1-480A-B10F-3CAFC0EC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</a:t>
            </a:r>
            <a:r>
              <a:rPr lang="en-US" altLang="zh-TW" dirty="0" err="1"/>
              <a:t>Tensorflow</a:t>
            </a:r>
            <a:endParaRPr lang="en-US" altLang="zh-TW" dirty="0"/>
          </a:p>
          <a:p>
            <a:r>
              <a:rPr lang="en-US" altLang="zh-TW" dirty="0"/>
              <a:t>In </a:t>
            </a:r>
            <a:r>
              <a:rPr lang="en-US" altLang="zh-TW" dirty="0" err="1"/>
              <a:t>Pytorch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1935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253BA9-14AD-4623-98C9-372EE3BC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Optimization:</a:t>
            </a:r>
            <a:r>
              <a:rPr lang="zh-TW" altLang="en-US" dirty="0"/>
              <a:t> </a:t>
            </a:r>
            <a:r>
              <a:rPr lang="en-US" altLang="zh-TW" dirty="0"/>
              <a:t>Change the whole model?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229195-BBD3-4E0C-9976-E4B2D3FD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Add CNN structure in </a:t>
            </a:r>
            <a:r>
              <a:rPr lang="en-US" altLang="zh-TW" dirty="0" err="1"/>
              <a:t>Tensorflow</a:t>
            </a:r>
            <a:endParaRPr lang="en-US" altLang="zh-TW" dirty="0"/>
          </a:p>
          <a:p>
            <a:r>
              <a:rPr lang="en-US" altLang="zh-TW" dirty="0"/>
              <a:t>Add CNN structure in </a:t>
            </a:r>
            <a:r>
              <a:rPr lang="en-US" altLang="zh-TW" dirty="0" err="1"/>
              <a:t>Pytorch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1610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00486-BCF6-4571-A92A-B405E1B3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How to Learn Machine Learning in future?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E4CCF-8522-487C-8CCE-76F2E6C47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李弘毅課程</a:t>
            </a:r>
            <a:endParaRPr lang="en-US" altLang="zh-TW" dirty="0"/>
          </a:p>
          <a:p>
            <a:r>
              <a:rPr lang="en-US" altLang="zh-TW" dirty="0"/>
              <a:t>CS50</a:t>
            </a:r>
            <a:r>
              <a:rPr lang="zh-TW" altLang="en-US" dirty="0"/>
              <a:t> </a:t>
            </a:r>
            <a:r>
              <a:rPr lang="en-US" altLang="zh-TW" dirty="0"/>
              <a:t>AI</a:t>
            </a:r>
          </a:p>
          <a:p>
            <a:r>
              <a:rPr lang="zh-TW" altLang="en-US" dirty="0"/>
              <a:t>多思考、多問問題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62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5E033-0D09-4C35-AC14-2EEC1646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330BBC-939F-43C8-AEC7-AE939F5FA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Sharing Time !!</a:t>
            </a:r>
          </a:p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開放大家分享自己的理解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經歷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XD)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21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0854D4-FC3B-4EC1-BE95-79C6C2E5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How to Learn Machine Learning in future?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0A565F-4725-44F8-ACDB-685835BA3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AI</a:t>
            </a:r>
            <a:r>
              <a:rPr lang="zh-TW" altLang="en-US" dirty="0"/>
              <a:t>社，可以認識更多機器學習強者。</a:t>
            </a:r>
          </a:p>
        </p:txBody>
      </p:sp>
      <p:pic>
        <p:nvPicPr>
          <p:cNvPr id="3074" name="Picture 2" descr="開啟相片">
            <a:extLst>
              <a:ext uri="{FF2B5EF4-FFF2-40B4-BE49-F238E27FC236}">
                <a16:creationId xmlns:a16="http://schemas.microsoft.com/office/drawing/2014/main" id="{EEDEDFCB-6B28-40AE-A8DE-8C64CCA74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54" y="1470768"/>
            <a:ext cx="1242648" cy="12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r code">
            <a:extLst>
              <a:ext uri="{FF2B5EF4-FFF2-40B4-BE49-F238E27FC236}">
                <a16:creationId xmlns:a16="http://schemas.microsoft.com/office/drawing/2014/main" id="{5726DBFA-5022-49ED-BB74-AABBAD25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321" y="2829112"/>
            <a:ext cx="3294431" cy="329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5941EAC-E583-465E-9565-B3B679F7A074}"/>
              </a:ext>
            </a:extLst>
          </p:cNvPr>
          <p:cNvSpPr txBox="1"/>
          <p:nvPr/>
        </p:nvSpPr>
        <p:spPr>
          <a:xfrm>
            <a:off x="2579197" y="6123543"/>
            <a:ext cx="16646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NTU</a:t>
            </a:r>
            <a:r>
              <a:rPr lang="zh-TW" altLang="en-US" dirty="0"/>
              <a:t> </a:t>
            </a:r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club DC server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FA8279-564C-43E7-83CA-8F54AD61C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60" y="2829112"/>
            <a:ext cx="3294431" cy="329443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C00E2D-0DB5-4BCC-BE57-EA6F307BC5A2}"/>
              </a:ext>
            </a:extLst>
          </p:cNvPr>
          <p:cNvSpPr txBox="1"/>
          <p:nvPr/>
        </p:nvSpPr>
        <p:spPr>
          <a:xfrm>
            <a:off x="7443187" y="6176963"/>
            <a:ext cx="1854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NTUST GDSC</a:t>
            </a:r>
            <a:br>
              <a:rPr lang="en-US" altLang="zh-TW" dirty="0"/>
            </a:br>
            <a:r>
              <a:rPr lang="en-US" altLang="zh-TW" dirty="0"/>
              <a:t>DC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379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F8392-E30E-457E-9E93-A04C614E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Type of Machine Learning 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7B112D-7E4A-46A3-9EB9-3FA7F56031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63" y="1426979"/>
            <a:ext cx="7393273" cy="528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E8DB67-9D3C-40FD-B640-D0EF0F0682B6}"/>
              </a:ext>
            </a:extLst>
          </p:cNvPr>
          <p:cNvSpPr txBox="1"/>
          <p:nvPr/>
        </p:nvSpPr>
        <p:spPr>
          <a:xfrm>
            <a:off x="9545319" y="5515114"/>
            <a:ext cx="26466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https://towardsdatascience.com/machine-learning-types-2-c1291d4f04b1</a:t>
            </a:r>
          </a:p>
        </p:txBody>
      </p:sp>
    </p:spTree>
    <p:extLst>
      <p:ext uri="{BB962C8B-B14F-4D97-AF65-F5344CB8AC3E}">
        <p14:creationId xmlns:p14="http://schemas.microsoft.com/office/powerpoint/2010/main" val="355439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3A362-5D0E-4A26-A719-96C34D1E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400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Type of Machine Learning 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線上媒體 3" title="Machine Learning | What Is Machine Learning? | Introduction To Machine Learning | 2021 | Simplilearn">
            <a:hlinkClick r:id="" action="ppaction://media"/>
            <a:extLst>
              <a:ext uri="{FF2B5EF4-FFF2-40B4-BE49-F238E27FC236}">
                <a16:creationId xmlns:a16="http://schemas.microsoft.com/office/drawing/2014/main" id="{52D6D5A0-3D1A-40F0-A0AD-6A4D4DB88B3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05810" y="1355163"/>
            <a:ext cx="9380379" cy="53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7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FFD25-891A-489E-9638-CB93E687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Method in video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155F9C-2C32-4A6B-98CD-B7DAFAB1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Learning</a:t>
            </a:r>
          </a:p>
          <a:p>
            <a:r>
              <a:rPr lang="en-US" altLang="zh-TW" dirty="0"/>
              <a:t>Unsupervised Learning</a:t>
            </a:r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847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35383</TotalTime>
  <Words>3926</Words>
  <Application>Microsoft Office PowerPoint</Application>
  <PresentationFormat>寬螢幕</PresentationFormat>
  <Paragraphs>477</Paragraphs>
  <Slides>60</Slides>
  <Notes>41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8" baseType="lpstr">
      <vt:lpstr>Arial (本文)</vt:lpstr>
      <vt:lpstr>Google Sans</vt:lpstr>
      <vt:lpstr>inherit</vt:lpstr>
      <vt:lpstr>Arial</vt:lpstr>
      <vt:lpstr>Calibri</vt:lpstr>
      <vt:lpstr>Cambria Math</vt:lpstr>
      <vt:lpstr>Segoe UI Historic</vt:lpstr>
      <vt:lpstr>Office Theme</vt:lpstr>
      <vt:lpstr>Introduction to  Deep Learning</vt:lpstr>
      <vt:lpstr>About me: 姚睿銘</vt:lpstr>
      <vt:lpstr>For this lecture:</vt:lpstr>
      <vt:lpstr>Index</vt:lpstr>
      <vt:lpstr>Overview of Machine Learning</vt:lpstr>
      <vt:lpstr>What is Machine Learning?</vt:lpstr>
      <vt:lpstr>Type of Machine Learning </vt:lpstr>
      <vt:lpstr>Type of Machine Learning </vt:lpstr>
      <vt:lpstr>Machine Learning Method in video</vt:lpstr>
      <vt:lpstr>What is Machine Learning?</vt:lpstr>
      <vt:lpstr>What is Machine Learning?</vt:lpstr>
      <vt:lpstr>Machine Learning as space representative</vt:lpstr>
      <vt:lpstr>Example: Dice space representative</vt:lpstr>
      <vt:lpstr>Exercise: 2D space representative</vt:lpstr>
      <vt:lpstr>Exercise: 2D space representative</vt:lpstr>
      <vt:lpstr>In short: Space representative</vt:lpstr>
      <vt:lpstr>What is Deep Learning actually be like?</vt:lpstr>
      <vt:lpstr>What is Deep Learning actually be like?</vt:lpstr>
      <vt:lpstr>What is Deep Learning actually be like?</vt:lpstr>
      <vt:lpstr>接下來以演算法角度討論記憶體</vt:lpstr>
      <vt:lpstr>Space Complexity</vt:lpstr>
      <vt:lpstr>What is Deep Learning actually be like?</vt:lpstr>
      <vt:lpstr>Please use Virtual Environment</vt:lpstr>
      <vt:lpstr>Anaconda as example</vt:lpstr>
      <vt:lpstr>Python environment is a total mess</vt:lpstr>
      <vt:lpstr>What is Machine Learning actually be like?</vt:lpstr>
      <vt:lpstr>Deep Learning Framework</vt:lpstr>
      <vt:lpstr>Guess the language model made from</vt:lpstr>
      <vt:lpstr>Guess the language model made from</vt:lpstr>
      <vt:lpstr>Guess the language model</vt:lpstr>
      <vt:lpstr>What is Machine Learning actually be like?</vt:lpstr>
      <vt:lpstr>Lack of dataset from experience.</vt:lpstr>
      <vt:lpstr>Lack of dataset from experience.</vt:lpstr>
      <vt:lpstr>Training dataset for GPT2</vt:lpstr>
      <vt:lpstr>What is Machine Learning actually be like?</vt:lpstr>
      <vt:lpstr>How to differenatiate model performance? </vt:lpstr>
      <vt:lpstr>Underfitting (擬合不足)</vt:lpstr>
      <vt:lpstr>Overfitting (過度擬和)</vt:lpstr>
      <vt:lpstr>Model performance</vt:lpstr>
      <vt:lpstr>About classification</vt:lpstr>
      <vt:lpstr>Index</vt:lpstr>
      <vt:lpstr>What is mnist dataset?</vt:lpstr>
      <vt:lpstr>Data categories in statistics?</vt:lpstr>
      <vt:lpstr>What is classification: Linear model</vt:lpstr>
      <vt:lpstr>FNN (Fully Connected Neuron Network)</vt:lpstr>
      <vt:lpstr>FNN video</vt:lpstr>
      <vt:lpstr>Train model be Like:</vt:lpstr>
      <vt:lpstr>Forward：Feed Forward Network</vt:lpstr>
      <vt:lpstr>Backward core: Newton Method</vt:lpstr>
      <vt:lpstr>Backward core: Gradient decent</vt:lpstr>
      <vt:lpstr>Backward: Backpropagation</vt:lpstr>
      <vt:lpstr>Test model be like:</vt:lpstr>
      <vt:lpstr>Hands on Coding </vt:lpstr>
      <vt:lpstr>PowerPoint 簡報</vt:lpstr>
      <vt:lpstr>Index</vt:lpstr>
      <vt:lpstr>Google Colab </vt:lpstr>
      <vt:lpstr>Optimization: Batch normalization</vt:lpstr>
      <vt:lpstr>Optimization: Change the whole model?</vt:lpstr>
      <vt:lpstr>How to Learn Machine Learning in future?</vt:lpstr>
      <vt:lpstr>How to Learn Machine Learning in future?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Machine Learning</dc:title>
  <dc:creator>raymin0425@gmail.com</dc:creator>
  <cp:lastModifiedBy>raymin0425@gmail.com</cp:lastModifiedBy>
  <cp:revision>528</cp:revision>
  <dcterms:created xsi:type="dcterms:W3CDTF">2023-09-07T10:42:16Z</dcterms:created>
  <dcterms:modified xsi:type="dcterms:W3CDTF">2023-11-13T12:55:34Z</dcterms:modified>
</cp:coreProperties>
</file>